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5"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584F-9F3B-4923-A64E-87A5C2BB7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709C30-D1F3-4D94-A016-7C67E59C7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E7065-F0EA-4935-99EC-A079BEB427A8}"/>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5" name="Footer Placeholder 4">
            <a:extLst>
              <a:ext uri="{FF2B5EF4-FFF2-40B4-BE49-F238E27FC236}">
                <a16:creationId xmlns:a16="http://schemas.microsoft.com/office/drawing/2014/main" id="{9F3AE664-01A8-47F7-B84A-7FA36EDCC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0B8298-BB3C-4BFB-8DCB-048AC6CB5DB0}"/>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79751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D1E2-A12D-4DB8-BEBB-74E3A9BBC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71807-8025-4126-8612-8850A72A72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6CB697-E459-42B9-9FE8-91381F357BF6}"/>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5" name="Footer Placeholder 4">
            <a:extLst>
              <a:ext uri="{FF2B5EF4-FFF2-40B4-BE49-F238E27FC236}">
                <a16:creationId xmlns:a16="http://schemas.microsoft.com/office/drawing/2014/main" id="{49CE3685-27B9-4118-A31A-869432FF47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9647C-24CF-4044-8118-21BC44942802}"/>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16680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3E759-8583-4E47-A364-35302EDC0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7CA043-7F7E-405B-99F1-097F952FBC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30D42-75C7-486A-BE1B-49A0EE58970F}"/>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5" name="Footer Placeholder 4">
            <a:extLst>
              <a:ext uri="{FF2B5EF4-FFF2-40B4-BE49-F238E27FC236}">
                <a16:creationId xmlns:a16="http://schemas.microsoft.com/office/drawing/2014/main" id="{4EDBCC95-A0E8-48A5-BFC6-653B35A87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97E835-9AED-49DD-9F01-C79354993CF9}"/>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85067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D7A8-4B1C-4C40-B436-84E3D6529E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ECBF45-B9F0-45A9-AEE1-C563AC05D7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1EE505-5B9B-4342-A563-A690B3C5D261}"/>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5" name="Footer Placeholder 4">
            <a:extLst>
              <a:ext uri="{FF2B5EF4-FFF2-40B4-BE49-F238E27FC236}">
                <a16:creationId xmlns:a16="http://schemas.microsoft.com/office/drawing/2014/main" id="{5C234194-C5D6-4AF3-81BD-479C0A2B4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BC420A-7D62-4C11-991C-65BA9B29E391}"/>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79055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A7B-FBE3-49A1-A965-2DFEB5DD9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1312CB-C543-42E9-BEEF-EDCB4D322C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A9B0D0-B328-49E3-9219-7B51BBFD4B09}"/>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5" name="Footer Placeholder 4">
            <a:extLst>
              <a:ext uri="{FF2B5EF4-FFF2-40B4-BE49-F238E27FC236}">
                <a16:creationId xmlns:a16="http://schemas.microsoft.com/office/drawing/2014/main" id="{CD27D8FB-A95E-4287-BCD3-A95F42439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5BA339-18A2-4612-A1B2-59DA0525001C}"/>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42395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63A8-270C-4FFA-847A-EC09D21EEA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44F75F-49E7-4134-8467-5C7A9C55C9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26D528-49FB-4E05-9B88-8C04985B3E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207B3B-CE8A-404E-B3DB-14AA486E5C2B}"/>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6" name="Footer Placeholder 5">
            <a:extLst>
              <a:ext uri="{FF2B5EF4-FFF2-40B4-BE49-F238E27FC236}">
                <a16:creationId xmlns:a16="http://schemas.microsoft.com/office/drawing/2014/main" id="{A22FA036-63C3-4FD0-BC9F-B8CFE11C7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A14500-C3C4-4C69-A235-0A375FB96F13}"/>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0357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70E5-F108-4812-BC7E-F53AC897F8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0FE97D-6386-4486-A218-B79FA8DE3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28925D-CF4F-4BF6-B6D7-014B99BD27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690EFA-B510-454A-9B8C-F0F0DD8D4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2CE2E8-09CC-4797-BA7F-939126FB4E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9F135B-4201-405C-B1A1-AE9C964E9004}"/>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8" name="Footer Placeholder 7">
            <a:extLst>
              <a:ext uri="{FF2B5EF4-FFF2-40B4-BE49-F238E27FC236}">
                <a16:creationId xmlns:a16="http://schemas.microsoft.com/office/drawing/2014/main" id="{71EE500D-50AC-4AF2-A2B4-CE00C0EE9F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28E28D-7CBF-4A5B-8EE7-95155415C080}"/>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31494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228B-74FD-4BD6-80C6-94D450320E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EA05DA-19D9-4D9F-BA7F-1AF45FD42D7D}"/>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4" name="Footer Placeholder 3">
            <a:extLst>
              <a:ext uri="{FF2B5EF4-FFF2-40B4-BE49-F238E27FC236}">
                <a16:creationId xmlns:a16="http://schemas.microsoft.com/office/drawing/2014/main" id="{53C1218E-4A07-4622-BCA0-84BF236CA4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5CBD2B-CC1C-4081-9B0A-3B9605915126}"/>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209148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06969-742A-4895-8067-9137FA5D6726}"/>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3" name="Footer Placeholder 2">
            <a:extLst>
              <a:ext uri="{FF2B5EF4-FFF2-40B4-BE49-F238E27FC236}">
                <a16:creationId xmlns:a16="http://schemas.microsoft.com/office/drawing/2014/main" id="{C50E659E-B6E3-49F3-AE8D-8B6A3ABBEC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95624A-67F8-489C-92C7-CA374EB3DCD3}"/>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24964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C1DD-51E6-438C-B1B0-DEBF48591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951E12-1259-44B3-BA44-37757C92F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12C2FA-75CB-4045-85FE-E2481DA57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8EEE07-D10D-452B-B90E-ADDC39A8799F}"/>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6" name="Footer Placeholder 5">
            <a:extLst>
              <a:ext uri="{FF2B5EF4-FFF2-40B4-BE49-F238E27FC236}">
                <a16:creationId xmlns:a16="http://schemas.microsoft.com/office/drawing/2014/main" id="{91C866E4-62F3-4CB0-8D1E-A9D75DC752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6B452-26FA-4809-9623-29BC65FF2A25}"/>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29420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222D-2708-43AB-897B-2D1A168CB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EB1134-5E57-41D3-8808-D969F80FC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E97B86-5DC3-48E4-BA4B-CDEE61D42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BA625F-B968-48B0-AF5B-C4435D043047}"/>
              </a:ext>
            </a:extLst>
          </p:cNvPr>
          <p:cNvSpPr>
            <a:spLocks noGrp="1"/>
          </p:cNvSpPr>
          <p:nvPr>
            <p:ph type="dt" sz="half" idx="10"/>
          </p:nvPr>
        </p:nvSpPr>
        <p:spPr/>
        <p:txBody>
          <a:bodyPr/>
          <a:lstStyle/>
          <a:p>
            <a:fld id="{68C154F3-9FAB-4616-BF69-C26478BE06F8}" type="datetimeFigureOut">
              <a:rPr lang="en-GB" smtClean="0"/>
              <a:t>01/02/2024</a:t>
            </a:fld>
            <a:endParaRPr lang="en-GB"/>
          </a:p>
        </p:txBody>
      </p:sp>
      <p:sp>
        <p:nvSpPr>
          <p:cNvPr id="6" name="Footer Placeholder 5">
            <a:extLst>
              <a:ext uri="{FF2B5EF4-FFF2-40B4-BE49-F238E27FC236}">
                <a16:creationId xmlns:a16="http://schemas.microsoft.com/office/drawing/2014/main" id="{B2467EA9-E335-446B-A93D-C3E650F2C4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4E1DC-7CB9-4037-BDD1-DAF09F26B606}"/>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93856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2788A-C3F6-4AF7-AD09-98CCAE1B4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C25B36-F450-437A-96B4-8BD1D4DAB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D1021-3E22-413B-B0E3-D9A4F6370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154F3-9FAB-4616-BF69-C26478BE06F8}" type="datetimeFigureOut">
              <a:rPr lang="en-GB" smtClean="0"/>
              <a:t>01/02/2024</a:t>
            </a:fld>
            <a:endParaRPr lang="en-GB"/>
          </a:p>
        </p:txBody>
      </p:sp>
      <p:sp>
        <p:nvSpPr>
          <p:cNvPr id="5" name="Footer Placeholder 4">
            <a:extLst>
              <a:ext uri="{FF2B5EF4-FFF2-40B4-BE49-F238E27FC236}">
                <a16:creationId xmlns:a16="http://schemas.microsoft.com/office/drawing/2014/main" id="{D2BBF8A0-386F-418F-826D-422E52821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50ECDE-C5E1-4222-B22B-AA8C47CC9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73BD4-7C9A-4CC2-854F-FA42CBFC96E6}" type="slidenum">
              <a:rPr lang="en-GB" smtClean="0"/>
              <a:t>‹#›</a:t>
            </a:fld>
            <a:endParaRPr lang="en-GB"/>
          </a:p>
        </p:txBody>
      </p:sp>
    </p:spTree>
    <p:extLst>
      <p:ext uri="{BB962C8B-B14F-4D97-AF65-F5344CB8AC3E}">
        <p14:creationId xmlns:p14="http://schemas.microsoft.com/office/powerpoint/2010/main" val="144666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9WCqEa39KDY"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F1EF-850D-4679-B41C-3350008D7CBF}"/>
              </a:ext>
            </a:extLst>
          </p:cNvPr>
          <p:cNvSpPr>
            <a:spLocks noGrp="1"/>
          </p:cNvSpPr>
          <p:nvPr>
            <p:ph type="ctrTitle"/>
          </p:nvPr>
        </p:nvSpPr>
        <p:spPr/>
        <p:txBody>
          <a:bodyPr/>
          <a:lstStyle/>
          <a:p>
            <a:r>
              <a:rPr lang="en-GB" dirty="0"/>
              <a:t>This week’s career of the week is…..</a:t>
            </a:r>
          </a:p>
        </p:txBody>
      </p:sp>
      <p:sp>
        <p:nvSpPr>
          <p:cNvPr id="3" name="Subtitle 2">
            <a:extLst>
              <a:ext uri="{FF2B5EF4-FFF2-40B4-BE49-F238E27FC236}">
                <a16:creationId xmlns:a16="http://schemas.microsoft.com/office/drawing/2014/main" id="{90B7CC8E-DA36-4FB2-BAD1-39D68DD7D259}"/>
              </a:ext>
            </a:extLst>
          </p:cNvPr>
          <p:cNvSpPr>
            <a:spLocks noGrp="1"/>
          </p:cNvSpPr>
          <p:nvPr>
            <p:ph type="subTitle" idx="1"/>
          </p:nvPr>
        </p:nvSpPr>
        <p:spPr>
          <a:xfrm>
            <a:off x="1524000" y="3602038"/>
            <a:ext cx="9144000" cy="1982016"/>
          </a:xfrm>
        </p:spPr>
        <p:txBody>
          <a:bodyPr>
            <a:normAutofit/>
          </a:bodyPr>
          <a:lstStyle/>
          <a:p>
            <a:r>
              <a:rPr lang="en-GB" sz="8800" dirty="0"/>
              <a:t>Agronomist</a:t>
            </a:r>
          </a:p>
        </p:txBody>
      </p:sp>
      <p:pic>
        <p:nvPicPr>
          <p:cNvPr id="7" name="Picture 6">
            <a:extLst>
              <a:ext uri="{FF2B5EF4-FFF2-40B4-BE49-F238E27FC236}">
                <a16:creationId xmlns:a16="http://schemas.microsoft.com/office/drawing/2014/main" id="{EBD2ED88-528B-4A13-8F78-D073C2A7D587}"/>
              </a:ext>
            </a:extLst>
          </p:cNvPr>
          <p:cNvPicPr>
            <a:picLocks noChangeAspect="1"/>
          </p:cNvPicPr>
          <p:nvPr/>
        </p:nvPicPr>
        <p:blipFill>
          <a:blip r:embed="rId2"/>
          <a:stretch>
            <a:fillRect/>
          </a:stretch>
        </p:blipFill>
        <p:spPr>
          <a:xfrm>
            <a:off x="142594" y="5114925"/>
            <a:ext cx="2619375" cy="1743075"/>
          </a:xfrm>
          <a:prstGeom prst="rect">
            <a:avLst/>
          </a:prstGeom>
        </p:spPr>
      </p:pic>
      <p:pic>
        <p:nvPicPr>
          <p:cNvPr id="8" name="Picture 7">
            <a:extLst>
              <a:ext uri="{FF2B5EF4-FFF2-40B4-BE49-F238E27FC236}">
                <a16:creationId xmlns:a16="http://schemas.microsoft.com/office/drawing/2014/main" id="{15D2EF82-F3E4-47BE-8E1C-D32FF7D73A50}"/>
              </a:ext>
            </a:extLst>
          </p:cNvPr>
          <p:cNvPicPr>
            <a:picLocks noChangeAspect="1"/>
          </p:cNvPicPr>
          <p:nvPr/>
        </p:nvPicPr>
        <p:blipFill>
          <a:blip r:embed="rId3"/>
          <a:stretch>
            <a:fillRect/>
          </a:stretch>
        </p:blipFill>
        <p:spPr>
          <a:xfrm>
            <a:off x="4380379" y="5114925"/>
            <a:ext cx="2857500" cy="1600200"/>
          </a:xfrm>
          <a:prstGeom prst="rect">
            <a:avLst/>
          </a:prstGeom>
        </p:spPr>
      </p:pic>
      <p:pic>
        <p:nvPicPr>
          <p:cNvPr id="9" name="Picture 8">
            <a:extLst>
              <a:ext uri="{FF2B5EF4-FFF2-40B4-BE49-F238E27FC236}">
                <a16:creationId xmlns:a16="http://schemas.microsoft.com/office/drawing/2014/main" id="{9D2F2FCA-DB67-47FE-AB15-41A461AAF0C3}"/>
              </a:ext>
            </a:extLst>
          </p:cNvPr>
          <p:cNvPicPr>
            <a:picLocks noChangeAspect="1"/>
          </p:cNvPicPr>
          <p:nvPr/>
        </p:nvPicPr>
        <p:blipFill>
          <a:blip r:embed="rId4"/>
          <a:stretch>
            <a:fillRect/>
          </a:stretch>
        </p:blipFill>
        <p:spPr>
          <a:xfrm>
            <a:off x="9457765" y="5109668"/>
            <a:ext cx="2519922" cy="1676894"/>
          </a:xfrm>
          <a:prstGeom prst="rect">
            <a:avLst/>
          </a:prstGeom>
        </p:spPr>
      </p:pic>
    </p:spTree>
    <p:extLst>
      <p:ext uri="{BB962C8B-B14F-4D97-AF65-F5344CB8AC3E}">
        <p14:creationId xmlns:p14="http://schemas.microsoft.com/office/powerpoint/2010/main" val="47120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47F4-FAD3-47DE-9F74-49B16D99C318}"/>
              </a:ext>
            </a:extLst>
          </p:cNvPr>
          <p:cNvSpPr>
            <a:spLocks noGrp="1"/>
          </p:cNvSpPr>
          <p:nvPr>
            <p:ph type="title"/>
          </p:nvPr>
        </p:nvSpPr>
        <p:spPr/>
        <p:txBody>
          <a:bodyPr/>
          <a:lstStyle/>
          <a:p>
            <a:r>
              <a:rPr lang="en-GB" dirty="0"/>
              <a:t>So what do agronomists do?</a:t>
            </a:r>
          </a:p>
        </p:txBody>
      </p:sp>
      <p:sp>
        <p:nvSpPr>
          <p:cNvPr id="3" name="Content Placeholder 2">
            <a:extLst>
              <a:ext uri="{FF2B5EF4-FFF2-40B4-BE49-F238E27FC236}">
                <a16:creationId xmlns:a16="http://schemas.microsoft.com/office/drawing/2014/main" id="{34D275BD-01BE-410F-A027-2EDD995B709E}"/>
              </a:ext>
            </a:extLst>
          </p:cNvPr>
          <p:cNvSpPr>
            <a:spLocks noGrp="1"/>
          </p:cNvSpPr>
          <p:nvPr>
            <p:ph idx="1"/>
          </p:nvPr>
        </p:nvSpPr>
        <p:spPr/>
        <p:txBody>
          <a:bodyPr/>
          <a:lstStyle/>
          <a:p>
            <a:pPr marL="0" indent="0">
              <a:buNone/>
            </a:pPr>
            <a:r>
              <a:rPr lang="en-GB" dirty="0">
                <a:hlinkClick r:id="rId2"/>
              </a:rPr>
              <a:t>https://www.youtube.com/watch?v=9WCqEa39KDY</a:t>
            </a:r>
            <a:r>
              <a:rPr lang="en-GB" dirty="0"/>
              <a:t> </a:t>
            </a:r>
          </a:p>
          <a:p>
            <a:pPr marL="0" indent="0">
              <a:buNone/>
            </a:pPr>
            <a:endParaRPr lang="en-GB" dirty="0"/>
          </a:p>
          <a:p>
            <a:pPr marL="0" indent="0">
              <a:buNone/>
            </a:pPr>
            <a:r>
              <a:rPr lang="en-GB" dirty="0"/>
              <a:t> </a:t>
            </a:r>
          </a:p>
        </p:txBody>
      </p:sp>
      <p:pic>
        <p:nvPicPr>
          <p:cNvPr id="7" name="Picture 6">
            <a:extLst>
              <a:ext uri="{FF2B5EF4-FFF2-40B4-BE49-F238E27FC236}">
                <a16:creationId xmlns:a16="http://schemas.microsoft.com/office/drawing/2014/main" id="{282A503D-9416-4C63-BD4E-92E75D3104A4}"/>
              </a:ext>
            </a:extLst>
          </p:cNvPr>
          <p:cNvPicPr>
            <a:picLocks noChangeAspect="1"/>
          </p:cNvPicPr>
          <p:nvPr/>
        </p:nvPicPr>
        <p:blipFill>
          <a:blip r:embed="rId3"/>
          <a:stretch>
            <a:fillRect/>
          </a:stretch>
        </p:blipFill>
        <p:spPr>
          <a:xfrm>
            <a:off x="216553" y="3059205"/>
            <a:ext cx="3522076" cy="1978959"/>
          </a:xfrm>
          <a:prstGeom prst="rect">
            <a:avLst/>
          </a:prstGeom>
        </p:spPr>
      </p:pic>
      <p:pic>
        <p:nvPicPr>
          <p:cNvPr id="8" name="Picture 7">
            <a:extLst>
              <a:ext uri="{FF2B5EF4-FFF2-40B4-BE49-F238E27FC236}">
                <a16:creationId xmlns:a16="http://schemas.microsoft.com/office/drawing/2014/main" id="{11289B0E-E396-49FD-AA2F-11D422DA7363}"/>
              </a:ext>
            </a:extLst>
          </p:cNvPr>
          <p:cNvPicPr>
            <a:picLocks noChangeAspect="1"/>
          </p:cNvPicPr>
          <p:nvPr/>
        </p:nvPicPr>
        <p:blipFill>
          <a:blip r:embed="rId4"/>
          <a:stretch>
            <a:fillRect/>
          </a:stretch>
        </p:blipFill>
        <p:spPr>
          <a:xfrm>
            <a:off x="3988386" y="3059204"/>
            <a:ext cx="3457358" cy="1978959"/>
          </a:xfrm>
          <a:prstGeom prst="rect">
            <a:avLst/>
          </a:prstGeom>
        </p:spPr>
      </p:pic>
      <p:pic>
        <p:nvPicPr>
          <p:cNvPr id="9" name="Picture 8">
            <a:extLst>
              <a:ext uri="{FF2B5EF4-FFF2-40B4-BE49-F238E27FC236}">
                <a16:creationId xmlns:a16="http://schemas.microsoft.com/office/drawing/2014/main" id="{DCAB216F-1B00-4919-B334-07DEC6FD2740}"/>
              </a:ext>
            </a:extLst>
          </p:cNvPr>
          <p:cNvPicPr>
            <a:picLocks noChangeAspect="1"/>
          </p:cNvPicPr>
          <p:nvPr/>
        </p:nvPicPr>
        <p:blipFill>
          <a:blip r:embed="rId5"/>
          <a:stretch>
            <a:fillRect/>
          </a:stretch>
        </p:blipFill>
        <p:spPr>
          <a:xfrm>
            <a:off x="8067391" y="3060977"/>
            <a:ext cx="1971675" cy="2314575"/>
          </a:xfrm>
          <a:prstGeom prst="rect">
            <a:avLst/>
          </a:prstGeom>
        </p:spPr>
      </p:pic>
    </p:spTree>
    <p:extLst>
      <p:ext uri="{BB962C8B-B14F-4D97-AF65-F5344CB8AC3E}">
        <p14:creationId xmlns:p14="http://schemas.microsoft.com/office/powerpoint/2010/main" val="300255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9C80-125D-451C-A4AD-F176AE631AC8}"/>
              </a:ext>
            </a:extLst>
          </p:cNvPr>
          <p:cNvSpPr>
            <a:spLocks noGrp="1"/>
          </p:cNvSpPr>
          <p:nvPr>
            <p:ph type="title"/>
          </p:nvPr>
        </p:nvSpPr>
        <p:spPr>
          <a:xfrm>
            <a:off x="154619" y="-105392"/>
            <a:ext cx="10515600" cy="1325563"/>
          </a:xfrm>
        </p:spPr>
        <p:txBody>
          <a:bodyPr/>
          <a:lstStyle/>
          <a:p>
            <a:r>
              <a:rPr lang="en-GB" dirty="0"/>
              <a:t>What is it??</a:t>
            </a:r>
          </a:p>
        </p:txBody>
      </p:sp>
      <p:sp>
        <p:nvSpPr>
          <p:cNvPr id="3" name="Content Placeholder 2">
            <a:extLst>
              <a:ext uri="{FF2B5EF4-FFF2-40B4-BE49-F238E27FC236}">
                <a16:creationId xmlns:a16="http://schemas.microsoft.com/office/drawing/2014/main" id="{289F927E-2F66-463B-9A6A-219D4216D692}"/>
              </a:ext>
            </a:extLst>
          </p:cNvPr>
          <p:cNvSpPr>
            <a:spLocks noGrp="1"/>
          </p:cNvSpPr>
          <p:nvPr>
            <p:ph idx="1"/>
          </p:nvPr>
        </p:nvSpPr>
        <p:spPr>
          <a:xfrm>
            <a:off x="248575" y="2250488"/>
            <a:ext cx="11105225" cy="4523173"/>
          </a:xfrm>
        </p:spPr>
        <p:txBody>
          <a:bodyPr>
            <a:normAutofit/>
          </a:bodyPr>
          <a:lstStyle/>
          <a:p>
            <a:pPr marL="0" indent="0">
              <a:buNone/>
            </a:pPr>
            <a:r>
              <a:rPr lang="en-US" dirty="0"/>
              <a:t>Sometimes also called  a crop scientist, agricultural consultant or agronomy manager, agronomists advise farmers on soil health, disease prevention and how to improve crop production and quality.</a:t>
            </a:r>
          </a:p>
          <a:p>
            <a:pPr marL="0" indent="0">
              <a:buNone/>
            </a:pPr>
            <a:endParaRPr lang="en-US" dirty="0"/>
          </a:p>
          <a:p>
            <a:pPr marL="0" indent="0">
              <a:buNone/>
            </a:pPr>
            <a:endParaRPr lang="en-US" dirty="0"/>
          </a:p>
          <a:p>
            <a:pPr marL="0" indent="0">
              <a:buNone/>
            </a:pPr>
            <a:endParaRPr lang="en-GB" dirty="0"/>
          </a:p>
        </p:txBody>
      </p:sp>
      <p:pic>
        <p:nvPicPr>
          <p:cNvPr id="5" name="Picture 4">
            <a:extLst>
              <a:ext uri="{FF2B5EF4-FFF2-40B4-BE49-F238E27FC236}">
                <a16:creationId xmlns:a16="http://schemas.microsoft.com/office/drawing/2014/main" id="{3736EB59-DF17-4393-ADA4-284835F2D288}"/>
              </a:ext>
            </a:extLst>
          </p:cNvPr>
          <p:cNvPicPr>
            <a:picLocks noChangeAspect="1"/>
          </p:cNvPicPr>
          <p:nvPr/>
        </p:nvPicPr>
        <p:blipFill>
          <a:blip r:embed="rId2"/>
          <a:stretch>
            <a:fillRect/>
          </a:stretch>
        </p:blipFill>
        <p:spPr>
          <a:xfrm>
            <a:off x="7318352" y="3729318"/>
            <a:ext cx="4675842" cy="3044343"/>
          </a:xfrm>
          <a:prstGeom prst="rect">
            <a:avLst/>
          </a:prstGeom>
        </p:spPr>
      </p:pic>
    </p:spTree>
    <p:extLst>
      <p:ext uri="{BB962C8B-B14F-4D97-AF65-F5344CB8AC3E}">
        <p14:creationId xmlns:p14="http://schemas.microsoft.com/office/powerpoint/2010/main" val="175683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7BDE-4FA0-4089-8A5D-6917188EA620}"/>
              </a:ext>
            </a:extLst>
          </p:cNvPr>
          <p:cNvSpPr>
            <a:spLocks noGrp="1"/>
          </p:cNvSpPr>
          <p:nvPr>
            <p:ph type="title"/>
          </p:nvPr>
        </p:nvSpPr>
        <p:spPr/>
        <p:txBody>
          <a:bodyPr/>
          <a:lstStyle/>
          <a:p>
            <a:r>
              <a:rPr lang="en-GB" dirty="0"/>
              <a:t>Where could I work?</a:t>
            </a:r>
          </a:p>
        </p:txBody>
      </p:sp>
      <p:sp>
        <p:nvSpPr>
          <p:cNvPr id="3" name="Content Placeholder 2">
            <a:extLst>
              <a:ext uri="{FF2B5EF4-FFF2-40B4-BE49-F238E27FC236}">
                <a16:creationId xmlns:a16="http://schemas.microsoft.com/office/drawing/2014/main" id="{54982423-5BA6-42BA-AC40-FAD0BD1040D2}"/>
              </a:ext>
            </a:extLst>
          </p:cNvPr>
          <p:cNvSpPr>
            <a:spLocks noGrp="1"/>
          </p:cNvSpPr>
          <p:nvPr>
            <p:ph idx="1"/>
          </p:nvPr>
        </p:nvSpPr>
        <p:spPr>
          <a:xfrm>
            <a:off x="327212" y="1834590"/>
            <a:ext cx="10515600" cy="4351338"/>
          </a:xfrm>
        </p:spPr>
        <p:txBody>
          <a:bodyPr>
            <a:normAutofit/>
          </a:bodyPr>
          <a:lstStyle/>
          <a:p>
            <a:pPr marL="0" indent="0">
              <a:buNone/>
            </a:pPr>
            <a:r>
              <a:rPr lang="en-US" dirty="0"/>
              <a:t>You could work in an office, on a farm, at a research facility or visit sites.</a:t>
            </a:r>
          </a:p>
          <a:p>
            <a:pPr marL="0" indent="0">
              <a:buNone/>
            </a:pPr>
            <a:endParaRPr lang="en-US" dirty="0"/>
          </a:p>
          <a:p>
            <a:pPr marL="0" indent="0">
              <a:buNone/>
            </a:pPr>
            <a:r>
              <a:rPr lang="en-US" dirty="0"/>
              <a:t>Your working environment may be outdoors some of the time and you'll travel often.</a:t>
            </a:r>
            <a:endParaRPr lang="en-GB" dirty="0"/>
          </a:p>
        </p:txBody>
      </p:sp>
      <p:pic>
        <p:nvPicPr>
          <p:cNvPr id="6" name="Picture 5">
            <a:extLst>
              <a:ext uri="{FF2B5EF4-FFF2-40B4-BE49-F238E27FC236}">
                <a16:creationId xmlns:a16="http://schemas.microsoft.com/office/drawing/2014/main" id="{ECC42DD8-EA52-4498-96B8-35EBFEC15068}"/>
              </a:ext>
            </a:extLst>
          </p:cNvPr>
          <p:cNvPicPr>
            <a:picLocks noChangeAspect="1"/>
          </p:cNvPicPr>
          <p:nvPr/>
        </p:nvPicPr>
        <p:blipFill>
          <a:blip r:embed="rId2"/>
          <a:stretch>
            <a:fillRect/>
          </a:stretch>
        </p:blipFill>
        <p:spPr>
          <a:xfrm>
            <a:off x="550488" y="3958182"/>
            <a:ext cx="4263559" cy="2534693"/>
          </a:xfrm>
          <a:prstGeom prst="rect">
            <a:avLst/>
          </a:prstGeom>
        </p:spPr>
      </p:pic>
      <p:pic>
        <p:nvPicPr>
          <p:cNvPr id="7" name="Picture 6">
            <a:extLst>
              <a:ext uri="{FF2B5EF4-FFF2-40B4-BE49-F238E27FC236}">
                <a16:creationId xmlns:a16="http://schemas.microsoft.com/office/drawing/2014/main" id="{4665EFAB-BE8E-47E5-AF44-9E4702A15404}"/>
              </a:ext>
            </a:extLst>
          </p:cNvPr>
          <p:cNvPicPr>
            <a:picLocks noChangeAspect="1"/>
          </p:cNvPicPr>
          <p:nvPr/>
        </p:nvPicPr>
        <p:blipFill>
          <a:blip r:embed="rId3"/>
          <a:stretch>
            <a:fillRect/>
          </a:stretch>
        </p:blipFill>
        <p:spPr>
          <a:xfrm>
            <a:off x="5913903" y="3958181"/>
            <a:ext cx="3597649" cy="2569749"/>
          </a:xfrm>
          <a:prstGeom prst="rect">
            <a:avLst/>
          </a:prstGeom>
        </p:spPr>
      </p:pic>
    </p:spTree>
    <p:extLst>
      <p:ext uri="{BB962C8B-B14F-4D97-AF65-F5344CB8AC3E}">
        <p14:creationId xmlns:p14="http://schemas.microsoft.com/office/powerpoint/2010/main" val="313957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71A-DA36-4D12-86C0-8CA32916681F}"/>
              </a:ext>
            </a:extLst>
          </p:cNvPr>
          <p:cNvSpPr>
            <a:spLocks noGrp="1"/>
          </p:cNvSpPr>
          <p:nvPr>
            <p:ph type="title"/>
          </p:nvPr>
        </p:nvSpPr>
        <p:spPr/>
        <p:txBody>
          <a:bodyPr/>
          <a:lstStyle/>
          <a:p>
            <a:r>
              <a:rPr lang="en-GB" dirty="0"/>
              <a:t>How Much Could I Earn?</a:t>
            </a:r>
          </a:p>
        </p:txBody>
      </p:sp>
      <p:sp>
        <p:nvSpPr>
          <p:cNvPr id="3" name="Content Placeholder 2">
            <a:extLst>
              <a:ext uri="{FF2B5EF4-FFF2-40B4-BE49-F238E27FC236}">
                <a16:creationId xmlns:a16="http://schemas.microsoft.com/office/drawing/2014/main" id="{F7DA2A09-BAF9-4F58-8883-1E64335C4781}"/>
              </a:ext>
            </a:extLst>
          </p:cNvPr>
          <p:cNvSpPr>
            <a:spLocks noGrp="1"/>
          </p:cNvSpPr>
          <p:nvPr>
            <p:ph idx="1"/>
          </p:nvPr>
        </p:nvSpPr>
        <p:spPr>
          <a:xfrm>
            <a:off x="838200" y="1825624"/>
            <a:ext cx="10515600" cy="4808257"/>
          </a:xfrm>
        </p:spPr>
        <p:txBody>
          <a:bodyPr>
            <a:normAutofit lnSpcReduction="10000"/>
          </a:bodyPr>
          <a:lstStyle/>
          <a:p>
            <a:pPr marL="0" indent="0">
              <a:buNone/>
            </a:pPr>
            <a:r>
              <a:rPr lang="en-GB" dirty="0"/>
              <a:t>Typical salary starts at £22, 500</a:t>
            </a:r>
          </a:p>
          <a:p>
            <a:pPr marL="0" indent="0">
              <a:buNone/>
            </a:pPr>
            <a:endParaRPr lang="en-GB" dirty="0"/>
          </a:p>
          <a:p>
            <a:pPr marL="0" indent="0">
              <a:buNone/>
            </a:pPr>
            <a:r>
              <a:rPr lang="en-GB" dirty="0"/>
              <a:t>This can increase to £60, 000 per year for more experienced workers.</a:t>
            </a:r>
          </a:p>
          <a:p>
            <a:pPr marL="0" indent="0">
              <a:buNone/>
            </a:pPr>
            <a:endParaRPr lang="en-GB" dirty="0"/>
          </a:p>
          <a:p>
            <a:pPr marL="0" indent="0">
              <a:buNone/>
            </a:pPr>
            <a:r>
              <a:rPr lang="en-GB" dirty="0"/>
              <a:t>Usually you would be working between 37 and 40 hours per week, mostly on a weekday.</a:t>
            </a:r>
          </a:p>
          <a:p>
            <a:pPr marL="0" indent="0">
              <a:buNone/>
            </a:pPr>
            <a:endParaRPr lang="en-GB" dirty="0"/>
          </a:p>
          <a:p>
            <a:pPr marL="0" indent="0">
              <a:buNone/>
            </a:pPr>
            <a:r>
              <a:rPr lang="en-GB" dirty="0"/>
              <a:t>This is a ‘green career’- due to the interest and importance of preserving our environment and living sustainably, this career has good prospects and there will likely be more job vacancies and an increase in average wage for this career in the future.</a:t>
            </a:r>
          </a:p>
        </p:txBody>
      </p:sp>
      <p:pic>
        <p:nvPicPr>
          <p:cNvPr id="4" name="Picture 3">
            <a:extLst>
              <a:ext uri="{FF2B5EF4-FFF2-40B4-BE49-F238E27FC236}">
                <a16:creationId xmlns:a16="http://schemas.microsoft.com/office/drawing/2014/main" id="{778DC99E-19CF-4EA6-8F96-24A1D693E95D}"/>
              </a:ext>
            </a:extLst>
          </p:cNvPr>
          <p:cNvPicPr>
            <a:picLocks noChangeAspect="1"/>
          </p:cNvPicPr>
          <p:nvPr/>
        </p:nvPicPr>
        <p:blipFill>
          <a:blip r:embed="rId2"/>
          <a:stretch>
            <a:fillRect/>
          </a:stretch>
        </p:blipFill>
        <p:spPr>
          <a:xfrm>
            <a:off x="8068395" y="156368"/>
            <a:ext cx="3767249" cy="2506933"/>
          </a:xfrm>
          <a:prstGeom prst="rect">
            <a:avLst/>
          </a:prstGeom>
        </p:spPr>
      </p:pic>
    </p:spTree>
    <p:extLst>
      <p:ext uri="{BB962C8B-B14F-4D97-AF65-F5344CB8AC3E}">
        <p14:creationId xmlns:p14="http://schemas.microsoft.com/office/powerpoint/2010/main" val="337095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C1BD-5ED7-4D0F-81BB-9DB323897FCC}"/>
              </a:ext>
            </a:extLst>
          </p:cNvPr>
          <p:cNvSpPr>
            <a:spLocks noGrp="1"/>
          </p:cNvSpPr>
          <p:nvPr>
            <p:ph type="title"/>
          </p:nvPr>
        </p:nvSpPr>
        <p:spPr/>
        <p:txBody>
          <a:bodyPr/>
          <a:lstStyle/>
          <a:p>
            <a:r>
              <a:rPr lang="en-GB" dirty="0"/>
              <a:t>What qualifications would I need?</a:t>
            </a:r>
          </a:p>
        </p:txBody>
      </p:sp>
      <p:sp>
        <p:nvSpPr>
          <p:cNvPr id="3" name="Content Placeholder 2">
            <a:extLst>
              <a:ext uri="{FF2B5EF4-FFF2-40B4-BE49-F238E27FC236}">
                <a16:creationId xmlns:a16="http://schemas.microsoft.com/office/drawing/2014/main" id="{75C51BA7-9857-405E-9479-A27614FB0BC7}"/>
              </a:ext>
            </a:extLst>
          </p:cNvPr>
          <p:cNvSpPr>
            <a:spLocks noGrp="1"/>
          </p:cNvSpPr>
          <p:nvPr>
            <p:ph idx="1"/>
          </p:nvPr>
        </p:nvSpPr>
        <p:spPr>
          <a:xfrm>
            <a:off x="838200" y="1331650"/>
            <a:ext cx="10515600" cy="5284303"/>
          </a:xfrm>
        </p:spPr>
        <p:txBody>
          <a:bodyPr>
            <a:normAutofit fontScale="92500" lnSpcReduction="20000"/>
          </a:bodyPr>
          <a:lstStyle/>
          <a:p>
            <a:pPr marL="0" indent="0">
              <a:buNone/>
            </a:pPr>
            <a:r>
              <a:rPr lang="en-US" dirty="0"/>
              <a:t>You could go to university and study for a degree in:</a:t>
            </a:r>
          </a:p>
          <a:p>
            <a:pPr marL="0" indent="0">
              <a:buNone/>
            </a:pPr>
            <a:r>
              <a:rPr lang="en-US" dirty="0"/>
              <a:t>agriculture</a:t>
            </a:r>
          </a:p>
          <a:p>
            <a:pPr marL="0" indent="0">
              <a:buNone/>
            </a:pPr>
            <a:r>
              <a:rPr lang="en-US" dirty="0"/>
              <a:t>biology</a:t>
            </a:r>
          </a:p>
          <a:p>
            <a:pPr marL="0" indent="0">
              <a:buNone/>
            </a:pPr>
            <a:r>
              <a:rPr lang="en-US" dirty="0"/>
              <a:t>crop and plant science</a:t>
            </a:r>
          </a:p>
          <a:p>
            <a:pPr marL="0" indent="0">
              <a:buNone/>
            </a:pPr>
            <a:r>
              <a:rPr lang="en-US" dirty="0"/>
              <a:t>ecology</a:t>
            </a:r>
          </a:p>
          <a:p>
            <a:pPr marL="0" indent="0">
              <a:buNone/>
            </a:pPr>
            <a:r>
              <a:rPr lang="en-US" dirty="0"/>
              <a:t>environmental science</a:t>
            </a:r>
          </a:p>
          <a:p>
            <a:pPr marL="0" indent="0">
              <a:buNone/>
            </a:pPr>
            <a:r>
              <a:rPr lang="en-US" dirty="0"/>
              <a:t>Some employers may also look for relevant postgraduate qualifications (a qualification after getting a degree) in subjects like:</a:t>
            </a:r>
          </a:p>
          <a:p>
            <a:pPr marL="0" indent="0">
              <a:buNone/>
            </a:pPr>
            <a:r>
              <a:rPr lang="en-US" dirty="0"/>
              <a:t>soil science</a:t>
            </a:r>
          </a:p>
          <a:p>
            <a:pPr marL="0" indent="0">
              <a:buNone/>
            </a:pPr>
            <a:r>
              <a:rPr lang="en-US" dirty="0"/>
              <a:t>genetics</a:t>
            </a:r>
          </a:p>
          <a:p>
            <a:pPr marL="0" indent="0">
              <a:buNone/>
            </a:pPr>
            <a:r>
              <a:rPr lang="en-US" dirty="0"/>
              <a:t>crop technology</a:t>
            </a:r>
          </a:p>
          <a:p>
            <a:pPr marL="0" indent="0">
              <a:buNone/>
            </a:pPr>
            <a:r>
              <a:rPr lang="en-US" dirty="0"/>
              <a:t>You will need between 2 to 3 ‘A’-Levels to study one of these courses at university.</a:t>
            </a:r>
            <a:endParaRPr lang="en-GB" dirty="0"/>
          </a:p>
        </p:txBody>
      </p:sp>
    </p:spTree>
    <p:extLst>
      <p:ext uri="{BB962C8B-B14F-4D97-AF65-F5344CB8AC3E}">
        <p14:creationId xmlns:p14="http://schemas.microsoft.com/office/powerpoint/2010/main" val="426247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73D0-5722-400A-B2C7-52EDD0CEDD91}"/>
              </a:ext>
            </a:extLst>
          </p:cNvPr>
          <p:cNvSpPr>
            <a:spLocks noGrp="1"/>
          </p:cNvSpPr>
          <p:nvPr>
            <p:ph type="title"/>
          </p:nvPr>
        </p:nvSpPr>
        <p:spPr/>
        <p:txBody>
          <a:bodyPr/>
          <a:lstStyle/>
          <a:p>
            <a:r>
              <a:rPr lang="en-GB" dirty="0"/>
              <a:t>Or you could study at college</a:t>
            </a:r>
          </a:p>
        </p:txBody>
      </p:sp>
      <p:sp>
        <p:nvSpPr>
          <p:cNvPr id="3" name="Content Placeholder 2">
            <a:extLst>
              <a:ext uri="{FF2B5EF4-FFF2-40B4-BE49-F238E27FC236}">
                <a16:creationId xmlns:a16="http://schemas.microsoft.com/office/drawing/2014/main" id="{FDBEDDD1-4C09-48E3-BB89-F98DA8E1CF14}"/>
              </a:ext>
            </a:extLst>
          </p:cNvPr>
          <p:cNvSpPr>
            <a:spLocks noGrp="1"/>
          </p:cNvSpPr>
          <p:nvPr>
            <p:ph idx="1"/>
          </p:nvPr>
        </p:nvSpPr>
        <p:spPr/>
        <p:txBody>
          <a:bodyPr>
            <a:normAutofit/>
          </a:bodyPr>
          <a:lstStyle/>
          <a:p>
            <a:pPr marL="0" indent="0">
              <a:buNone/>
            </a:pPr>
            <a:r>
              <a:rPr lang="en-US" dirty="0"/>
              <a:t>You could get relevant skills and knowledge by taking a course like:</a:t>
            </a:r>
          </a:p>
          <a:p>
            <a:pPr marL="0" indent="0">
              <a:buNone/>
            </a:pPr>
            <a:endParaRPr lang="en-US" dirty="0"/>
          </a:p>
          <a:p>
            <a:pPr marL="0" indent="0">
              <a:buNone/>
            </a:pPr>
            <a:r>
              <a:rPr lang="en-US" dirty="0"/>
              <a:t>Level 3 Extended Diploma in Agriculture</a:t>
            </a:r>
          </a:p>
          <a:p>
            <a:pPr marL="0" indent="0">
              <a:buNone/>
            </a:pPr>
            <a:r>
              <a:rPr lang="en-US" dirty="0"/>
              <a:t>T Level in Agriculture, Land Management and Production</a:t>
            </a:r>
          </a:p>
          <a:p>
            <a:pPr marL="0" indent="0">
              <a:buNone/>
            </a:pPr>
            <a:endParaRPr lang="en-US" dirty="0"/>
          </a:p>
          <a:p>
            <a:pPr marL="0" indent="0">
              <a:buNone/>
            </a:pPr>
            <a:r>
              <a:rPr lang="en-US" dirty="0"/>
              <a:t>Courses like these can help you move on to further training at university or an apprenticeship.  To get onto one of these courses you would normally need 4 or 5 GCSE’s at Grade 9- 4.</a:t>
            </a:r>
            <a:endParaRPr lang="en-GB" dirty="0"/>
          </a:p>
        </p:txBody>
      </p:sp>
    </p:spTree>
    <p:extLst>
      <p:ext uri="{BB962C8B-B14F-4D97-AF65-F5344CB8AC3E}">
        <p14:creationId xmlns:p14="http://schemas.microsoft.com/office/powerpoint/2010/main" val="8678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0CB5-4899-4F5D-8E12-C9AC881DD200}"/>
              </a:ext>
            </a:extLst>
          </p:cNvPr>
          <p:cNvSpPr>
            <a:spLocks noGrp="1"/>
          </p:cNvSpPr>
          <p:nvPr>
            <p:ph type="title"/>
          </p:nvPr>
        </p:nvSpPr>
        <p:spPr/>
        <p:txBody>
          <a:bodyPr/>
          <a:lstStyle/>
          <a:p>
            <a:r>
              <a:rPr lang="en-GB" dirty="0"/>
              <a:t>Or you could do an apprenticeship and earn while you learn</a:t>
            </a:r>
          </a:p>
        </p:txBody>
      </p:sp>
      <p:sp>
        <p:nvSpPr>
          <p:cNvPr id="3" name="Content Placeholder 2">
            <a:extLst>
              <a:ext uri="{FF2B5EF4-FFF2-40B4-BE49-F238E27FC236}">
                <a16:creationId xmlns:a16="http://schemas.microsoft.com/office/drawing/2014/main" id="{F32B4882-1320-4D11-AAE5-CA19FD95848E}"/>
              </a:ext>
            </a:extLst>
          </p:cNvPr>
          <p:cNvSpPr>
            <a:spLocks noGrp="1"/>
          </p:cNvSpPr>
          <p:nvPr>
            <p:ph idx="1"/>
          </p:nvPr>
        </p:nvSpPr>
        <p:spPr/>
        <p:txBody>
          <a:bodyPr>
            <a:normAutofit/>
          </a:bodyPr>
          <a:lstStyle/>
          <a:p>
            <a:pPr marL="0" indent="0">
              <a:buNone/>
            </a:pPr>
            <a:r>
              <a:rPr lang="en-US" dirty="0"/>
              <a:t>You could start your career by doing an Agriculture Professional Adviser Level 6 Higher Apprenticeship.</a:t>
            </a:r>
          </a:p>
          <a:p>
            <a:pPr marL="0" indent="0">
              <a:buNone/>
            </a:pPr>
            <a:endParaRPr lang="en-US" dirty="0"/>
          </a:p>
          <a:p>
            <a:pPr marL="0" indent="0">
              <a:buNone/>
            </a:pPr>
            <a:r>
              <a:rPr lang="en-US" dirty="0"/>
              <a:t>This apprenticeship can take up to 3 years to complete.</a:t>
            </a:r>
          </a:p>
          <a:p>
            <a:pPr marL="0" indent="0">
              <a:buNone/>
            </a:pPr>
            <a:endParaRPr lang="en-US" dirty="0"/>
          </a:p>
          <a:p>
            <a:pPr marL="0" indent="0">
              <a:buNone/>
            </a:pPr>
            <a:r>
              <a:rPr lang="en-US" dirty="0"/>
              <a:t>Most people following this route have</a:t>
            </a:r>
          </a:p>
          <a:p>
            <a:pPr marL="0" indent="0">
              <a:buNone/>
            </a:pPr>
            <a:r>
              <a:rPr lang="en-US" dirty="0"/>
              <a:t>4 or 5 GCSEs at grades 9 to 4 and A levels, or equivalent, for a higher or degree apprenticeship and some experience in related work.</a:t>
            </a:r>
            <a:endParaRPr lang="en-GB" dirty="0"/>
          </a:p>
        </p:txBody>
      </p:sp>
    </p:spTree>
    <p:extLst>
      <p:ext uri="{BB962C8B-B14F-4D97-AF65-F5344CB8AC3E}">
        <p14:creationId xmlns:p14="http://schemas.microsoft.com/office/powerpoint/2010/main" val="226555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1694-2FFD-4E6D-8174-622DED9668F4}"/>
              </a:ext>
            </a:extLst>
          </p:cNvPr>
          <p:cNvSpPr>
            <a:spLocks noGrp="1"/>
          </p:cNvSpPr>
          <p:nvPr>
            <p:ph type="title"/>
          </p:nvPr>
        </p:nvSpPr>
        <p:spPr/>
        <p:txBody>
          <a:bodyPr/>
          <a:lstStyle/>
          <a:p>
            <a:r>
              <a:rPr lang="en-GB" dirty="0"/>
              <a:t>Or</a:t>
            </a:r>
          </a:p>
        </p:txBody>
      </p:sp>
      <p:sp>
        <p:nvSpPr>
          <p:cNvPr id="3" name="Content Placeholder 2">
            <a:extLst>
              <a:ext uri="{FF2B5EF4-FFF2-40B4-BE49-F238E27FC236}">
                <a16:creationId xmlns:a16="http://schemas.microsoft.com/office/drawing/2014/main" id="{F1E3B18B-310D-426F-A97E-AD74281B484E}"/>
              </a:ext>
            </a:extLst>
          </p:cNvPr>
          <p:cNvSpPr>
            <a:spLocks noGrp="1"/>
          </p:cNvSpPr>
          <p:nvPr>
            <p:ph idx="1"/>
          </p:nvPr>
        </p:nvSpPr>
        <p:spPr/>
        <p:txBody>
          <a:bodyPr/>
          <a:lstStyle/>
          <a:p>
            <a:pPr marL="0" indent="0">
              <a:buNone/>
            </a:pPr>
            <a:r>
              <a:rPr lang="en-US" dirty="0"/>
              <a:t>You could study for the BASIS Foundation Award in Agronomy if you're new to the industry and have limited crop experience and knowledge. This will give you an introduction to agronomy, crop protection and crop nutrition.</a:t>
            </a:r>
            <a:endParaRPr lang="en-GB" dirty="0"/>
          </a:p>
        </p:txBody>
      </p:sp>
    </p:spTree>
    <p:extLst>
      <p:ext uri="{BB962C8B-B14F-4D97-AF65-F5344CB8AC3E}">
        <p14:creationId xmlns:p14="http://schemas.microsoft.com/office/powerpoint/2010/main" val="6270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D830-AC1B-4D09-A3D4-C4F523B672C0}"/>
              </a:ext>
            </a:extLst>
          </p:cNvPr>
          <p:cNvSpPr>
            <a:spLocks noGrp="1"/>
          </p:cNvSpPr>
          <p:nvPr>
            <p:ph type="title"/>
          </p:nvPr>
        </p:nvSpPr>
        <p:spPr/>
        <p:txBody>
          <a:bodyPr/>
          <a:lstStyle/>
          <a:p>
            <a:r>
              <a:rPr lang="en-US" dirty="0"/>
              <a:t>What would you spend your days doing as an agronomist?</a:t>
            </a:r>
            <a:endParaRPr lang="en-GB" dirty="0"/>
          </a:p>
        </p:txBody>
      </p:sp>
      <p:sp>
        <p:nvSpPr>
          <p:cNvPr id="3" name="Content Placeholder 2">
            <a:extLst>
              <a:ext uri="{FF2B5EF4-FFF2-40B4-BE49-F238E27FC236}">
                <a16:creationId xmlns:a16="http://schemas.microsoft.com/office/drawing/2014/main" id="{37DEFE7C-D179-4646-96A2-9C894AD56837}"/>
              </a:ext>
            </a:extLst>
          </p:cNvPr>
          <p:cNvSpPr>
            <a:spLocks noGrp="1"/>
          </p:cNvSpPr>
          <p:nvPr>
            <p:ph idx="1"/>
          </p:nvPr>
        </p:nvSpPr>
        <p:spPr/>
        <p:txBody>
          <a:bodyPr/>
          <a:lstStyle/>
          <a:p>
            <a:pPr marL="0" indent="0">
              <a:buNone/>
            </a:pPr>
            <a:r>
              <a:rPr lang="en-US" dirty="0"/>
              <a:t>In your day-to-day duties you may:</a:t>
            </a:r>
          </a:p>
          <a:p>
            <a:pPr marL="0" indent="0">
              <a:buNone/>
            </a:pPr>
            <a:r>
              <a:rPr lang="en-US" dirty="0"/>
              <a:t>advise farmers on land management and how to improve crop yields</a:t>
            </a:r>
          </a:p>
          <a:p>
            <a:pPr marL="0" indent="0">
              <a:buNone/>
            </a:pPr>
            <a:r>
              <a:rPr lang="en-US" dirty="0"/>
              <a:t>study soil, </a:t>
            </a:r>
            <a:r>
              <a:rPr lang="en-US" dirty="0" err="1"/>
              <a:t>fertilisers</a:t>
            </a:r>
            <a:r>
              <a:rPr lang="en-US" dirty="0"/>
              <a:t> and other factors which affect crop growth</a:t>
            </a:r>
          </a:p>
          <a:p>
            <a:pPr marL="0" indent="0">
              <a:buNone/>
            </a:pPr>
            <a:r>
              <a:rPr lang="en-US" dirty="0"/>
              <a:t>create chemical, biological and organic treatment plans to promote healthy crops</a:t>
            </a:r>
          </a:p>
          <a:p>
            <a:pPr marL="0" indent="0">
              <a:buNone/>
            </a:pPr>
            <a:r>
              <a:rPr lang="en-US" dirty="0"/>
              <a:t>carry out field trials to solve clients' crop problems</a:t>
            </a:r>
          </a:p>
          <a:p>
            <a:pPr marL="0" indent="0">
              <a:buNone/>
            </a:pPr>
            <a:r>
              <a:rPr lang="en-US" dirty="0"/>
              <a:t>use new technology such as drones and AI to track plant growth and changes in environmental conditions</a:t>
            </a:r>
            <a:endParaRPr lang="en-GB" dirty="0"/>
          </a:p>
        </p:txBody>
      </p:sp>
    </p:spTree>
    <p:extLst>
      <p:ext uri="{BB962C8B-B14F-4D97-AF65-F5344CB8AC3E}">
        <p14:creationId xmlns:p14="http://schemas.microsoft.com/office/powerpoint/2010/main" val="3144594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ff51b9-cd20-40e1-be64-c94101b38e9c" xsi:nil="true"/>
    <lcf76f155ced4ddcb4097134ff3c332f xmlns="850e07c4-6d11-4d6c-b0ce-da35b0f27d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F739575735D7499EF060E3ABB3460E" ma:contentTypeVersion="18" ma:contentTypeDescription="Create a new document." ma:contentTypeScope="" ma:versionID="7b520a9101c52db245790178fa144865">
  <xsd:schema xmlns:xsd="http://www.w3.org/2001/XMLSchema" xmlns:xs="http://www.w3.org/2001/XMLSchema" xmlns:p="http://schemas.microsoft.com/office/2006/metadata/properties" xmlns:ns2="850e07c4-6d11-4d6c-b0ce-da35b0f27db5" xmlns:ns3="47908df9-5a43-4ab6-9d9e-8d486b01f7e3" xmlns:ns4="cbff51b9-cd20-40e1-be64-c94101b38e9c" targetNamespace="http://schemas.microsoft.com/office/2006/metadata/properties" ma:root="true" ma:fieldsID="73faa44e247add342a83b555eac5c877" ns2:_="" ns3:_="" ns4:_="">
    <xsd:import namespace="850e07c4-6d11-4d6c-b0ce-da35b0f27db5"/>
    <xsd:import namespace="47908df9-5a43-4ab6-9d9e-8d486b01f7e3"/>
    <xsd:import namespace="cbff51b9-cd20-40e1-be64-c94101b38e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07c4-6d11-4d6c-b0ce-da35b0f27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2435-1da6-4173-9f11-7cf1c7d15a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908df9-5a43-4ab6-9d9e-8d486b01f7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ff51b9-cd20-40e1-be64-c94101b38e9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74584c6-6020-4213-9069-34dff405a353}" ma:internalName="TaxCatchAll" ma:showField="CatchAllData" ma:web="cbff51b9-cd20-40e1-be64-c94101b38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864D25-7695-4AEB-B740-1FA8B01C9903}">
  <ds:schemaRefs>
    <ds:schemaRef ds:uri="http://schemas.microsoft.com/office/2006/documentManagement/types"/>
    <ds:schemaRef ds:uri="http://www.w3.org/XML/1998/namespace"/>
    <ds:schemaRef ds:uri="http://schemas.microsoft.com/office/2006/metadata/properties"/>
    <ds:schemaRef ds:uri="http://purl.org/dc/terms/"/>
    <ds:schemaRef ds:uri="4a51e8f4-3571-4c41-95ce-fedd0e57175b"/>
    <ds:schemaRef ds:uri="http://schemas.openxmlformats.org/package/2006/metadata/core-properties"/>
    <ds:schemaRef ds:uri="http://purl.org/dc/elements/1.1/"/>
    <ds:schemaRef ds:uri="http://purl.org/dc/dcmitype/"/>
    <ds:schemaRef ds:uri="http://schemas.microsoft.com/office/infopath/2007/PartnerControls"/>
    <ds:schemaRef ds:uri="5c405795-7ce0-4f14-838a-f2e80ccf1c0c"/>
  </ds:schemaRefs>
</ds:datastoreItem>
</file>

<file path=customXml/itemProps2.xml><?xml version="1.0" encoding="utf-8"?>
<ds:datastoreItem xmlns:ds="http://schemas.openxmlformats.org/officeDocument/2006/customXml" ds:itemID="{F7C3E1E5-D9FB-45CE-AB15-2225773763FB}">
  <ds:schemaRefs>
    <ds:schemaRef ds:uri="http://schemas.microsoft.com/sharepoint/v3/contenttype/forms"/>
  </ds:schemaRefs>
</ds:datastoreItem>
</file>

<file path=customXml/itemProps3.xml><?xml version="1.0" encoding="utf-8"?>
<ds:datastoreItem xmlns:ds="http://schemas.openxmlformats.org/officeDocument/2006/customXml" ds:itemID="{36B4988F-C5C4-4D6B-99FC-A27275B6A3F3}"/>
</file>

<file path=docProps/app.xml><?xml version="1.0" encoding="utf-8"?>
<Properties xmlns="http://schemas.openxmlformats.org/officeDocument/2006/extended-properties" xmlns:vt="http://schemas.openxmlformats.org/officeDocument/2006/docPropsVTypes">
  <TotalTime>67</TotalTime>
  <Words>533</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This week’s career of the week is…..</vt:lpstr>
      <vt:lpstr>What is it??</vt:lpstr>
      <vt:lpstr>Where could I work?</vt:lpstr>
      <vt:lpstr>How Much Could I Earn?</vt:lpstr>
      <vt:lpstr>What qualifications would I need?</vt:lpstr>
      <vt:lpstr>Or you could study at college</vt:lpstr>
      <vt:lpstr>Or you could do an apprenticeship and earn while you learn</vt:lpstr>
      <vt:lpstr>Or</vt:lpstr>
      <vt:lpstr>What would you spend your days doing as an agronomist?</vt:lpstr>
      <vt:lpstr>So what do agronomists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week’s career of the week is…..</dc:title>
  <dc:creator>Archdale, Tracey</dc:creator>
  <cp:lastModifiedBy>Archdale, Tracey</cp:lastModifiedBy>
  <cp:revision>8</cp:revision>
  <dcterms:created xsi:type="dcterms:W3CDTF">2022-09-13T22:56:24Z</dcterms:created>
  <dcterms:modified xsi:type="dcterms:W3CDTF">2024-02-01T11:55:54Z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0x01010065CB604AB3CE1541B5610E041F681369</vt:lpwstr>
  </property>
</Properties>
</file>