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6" r:id="rId7"/>
    <p:sldId id="258" r:id="rId8"/>
    <p:sldId id="259" r:id="rId9"/>
    <p:sldId id="260" r:id="rId10"/>
    <p:sldId id="265"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chdale, Tracey" userId="98f2643d-bfbf-4c93-b874-dbcaea5db483" providerId="ADAL" clId="{D7500A1D-096A-4E68-B0B9-1AB08203F095}"/>
    <pc:docChg chg="undo custSel addSld delSld modSld">
      <pc:chgData name="Archdale, Tracey" userId="98f2643d-bfbf-4c93-b874-dbcaea5db483" providerId="ADAL" clId="{D7500A1D-096A-4E68-B0B9-1AB08203F095}" dt="2024-04-29T13:11:53.284" v="139" actId="27636"/>
      <pc:docMkLst>
        <pc:docMk/>
      </pc:docMkLst>
      <pc:sldChg chg="modSp mod">
        <pc:chgData name="Archdale, Tracey" userId="98f2643d-bfbf-4c93-b874-dbcaea5db483" providerId="ADAL" clId="{D7500A1D-096A-4E68-B0B9-1AB08203F095}" dt="2024-04-19T12:44:19.668" v="75" actId="20577"/>
        <pc:sldMkLst>
          <pc:docMk/>
          <pc:sldMk cId="3139575931" sldId="258"/>
        </pc:sldMkLst>
        <pc:spChg chg="mod">
          <ac:chgData name="Archdale, Tracey" userId="98f2643d-bfbf-4c93-b874-dbcaea5db483" providerId="ADAL" clId="{D7500A1D-096A-4E68-B0B9-1AB08203F095}" dt="2024-04-19T12:44:19.668" v="75" actId="20577"/>
          <ac:spMkLst>
            <pc:docMk/>
            <pc:sldMk cId="3139575931" sldId="258"/>
            <ac:spMk id="2" creationId="{6FA07BDE-4FA0-4089-8A5D-6917188EA620}"/>
          </ac:spMkLst>
        </pc:spChg>
      </pc:sldChg>
      <pc:sldChg chg="modSp mod">
        <pc:chgData name="Archdale, Tracey" userId="98f2643d-bfbf-4c93-b874-dbcaea5db483" providerId="ADAL" clId="{D7500A1D-096A-4E68-B0B9-1AB08203F095}" dt="2024-04-29T13:11:53.284" v="139" actId="27636"/>
        <pc:sldMkLst>
          <pc:docMk/>
          <pc:sldMk cId="4262474013" sldId="260"/>
        </pc:sldMkLst>
        <pc:spChg chg="mod">
          <ac:chgData name="Archdale, Tracey" userId="98f2643d-bfbf-4c93-b874-dbcaea5db483" providerId="ADAL" clId="{D7500A1D-096A-4E68-B0B9-1AB08203F095}" dt="2024-04-29T13:11:53.284" v="139" actId="27636"/>
          <ac:spMkLst>
            <pc:docMk/>
            <pc:sldMk cId="4262474013" sldId="260"/>
            <ac:spMk id="3" creationId="{75C51BA7-9857-405E-9479-A27614FB0BC7}"/>
          </ac:spMkLst>
        </pc:spChg>
      </pc:sldChg>
      <pc:sldChg chg="del">
        <pc:chgData name="Archdale, Tracey" userId="98f2643d-bfbf-4c93-b874-dbcaea5db483" providerId="ADAL" clId="{D7500A1D-096A-4E68-B0B9-1AB08203F095}" dt="2024-04-19T12:42:01.889" v="0" actId="47"/>
        <pc:sldMkLst>
          <pc:docMk/>
          <pc:sldMk cId="867868533" sldId="261"/>
        </pc:sldMkLst>
      </pc:sldChg>
      <pc:sldChg chg="del">
        <pc:chgData name="Archdale, Tracey" userId="98f2643d-bfbf-4c93-b874-dbcaea5db483" providerId="ADAL" clId="{D7500A1D-096A-4E68-B0B9-1AB08203F095}" dt="2024-04-19T12:42:02.748" v="1" actId="47"/>
        <pc:sldMkLst>
          <pc:docMk/>
          <pc:sldMk cId="2265551851" sldId="262"/>
        </pc:sldMkLst>
      </pc:sldChg>
      <pc:sldChg chg="del">
        <pc:chgData name="Archdale, Tracey" userId="98f2643d-bfbf-4c93-b874-dbcaea5db483" providerId="ADAL" clId="{D7500A1D-096A-4E68-B0B9-1AB08203F095}" dt="2024-04-19T12:42:03.776" v="2" actId="47"/>
        <pc:sldMkLst>
          <pc:docMk/>
          <pc:sldMk cId="62704344" sldId="263"/>
        </pc:sldMkLst>
      </pc:sldChg>
      <pc:sldChg chg="addSp delSp modSp mod">
        <pc:chgData name="Archdale, Tracey" userId="98f2643d-bfbf-4c93-b874-dbcaea5db483" providerId="ADAL" clId="{D7500A1D-096A-4E68-B0B9-1AB08203F095}" dt="2024-04-19T14:06:21.134" v="137" actId="478"/>
        <pc:sldMkLst>
          <pc:docMk/>
          <pc:sldMk cId="3002552953" sldId="264"/>
        </pc:sldMkLst>
        <pc:spChg chg="mod">
          <ac:chgData name="Archdale, Tracey" userId="98f2643d-bfbf-4c93-b874-dbcaea5db483" providerId="ADAL" clId="{D7500A1D-096A-4E68-B0B9-1AB08203F095}" dt="2024-04-19T12:47:20.155" v="118" actId="20577"/>
          <ac:spMkLst>
            <pc:docMk/>
            <pc:sldMk cId="3002552953" sldId="264"/>
            <ac:spMk id="2" creationId="{01F547F4-FAD3-47DE-9F74-49B16D99C318}"/>
          </ac:spMkLst>
        </pc:spChg>
        <pc:spChg chg="mod">
          <ac:chgData name="Archdale, Tracey" userId="98f2643d-bfbf-4c93-b874-dbcaea5db483" providerId="ADAL" clId="{D7500A1D-096A-4E68-B0B9-1AB08203F095}" dt="2024-04-19T14:06:17.361" v="136" actId="20577"/>
          <ac:spMkLst>
            <pc:docMk/>
            <pc:sldMk cId="3002552953" sldId="264"/>
            <ac:spMk id="3" creationId="{34D275BD-01BE-410F-A027-2EDD995B709E}"/>
          </ac:spMkLst>
        </pc:spChg>
        <pc:spChg chg="add del mod">
          <ac:chgData name="Archdale, Tracey" userId="98f2643d-bfbf-4c93-b874-dbcaea5db483" providerId="ADAL" clId="{D7500A1D-096A-4E68-B0B9-1AB08203F095}" dt="2024-04-19T14:06:21.134" v="137" actId="478"/>
          <ac:spMkLst>
            <pc:docMk/>
            <pc:sldMk cId="3002552953" sldId="264"/>
            <ac:spMk id="10" creationId="{A0A52DA4-B7E5-49B8-8765-4AB6A8653842}"/>
          </ac:spMkLst>
        </pc:spChg>
        <pc:picChg chg="del">
          <ac:chgData name="Archdale, Tracey" userId="98f2643d-bfbf-4c93-b874-dbcaea5db483" providerId="ADAL" clId="{D7500A1D-096A-4E68-B0B9-1AB08203F095}" dt="2024-04-19T12:47:21.798" v="119" actId="478"/>
          <ac:picMkLst>
            <pc:docMk/>
            <pc:sldMk cId="3002552953" sldId="264"/>
            <ac:picMk id="4" creationId="{D94877D3-E39F-4CFD-87E3-455DA5DB97FC}"/>
          </ac:picMkLst>
        </pc:picChg>
        <pc:picChg chg="del">
          <ac:chgData name="Archdale, Tracey" userId="98f2643d-bfbf-4c93-b874-dbcaea5db483" providerId="ADAL" clId="{D7500A1D-096A-4E68-B0B9-1AB08203F095}" dt="2024-04-19T12:47:23.329" v="120" actId="478"/>
          <ac:picMkLst>
            <pc:docMk/>
            <pc:sldMk cId="3002552953" sldId="264"/>
            <ac:picMk id="5" creationId="{4E8A4C32-42AA-4A53-82BA-BCA45528DF97}"/>
          </ac:picMkLst>
        </pc:picChg>
        <pc:picChg chg="del">
          <ac:chgData name="Archdale, Tracey" userId="98f2643d-bfbf-4c93-b874-dbcaea5db483" providerId="ADAL" clId="{D7500A1D-096A-4E68-B0B9-1AB08203F095}" dt="2024-04-19T12:47:24.801" v="121" actId="478"/>
          <ac:picMkLst>
            <pc:docMk/>
            <pc:sldMk cId="3002552953" sldId="264"/>
            <ac:picMk id="6" creationId="{CF2DFD81-8898-4DC8-B806-80B1F182D74F}"/>
          </ac:picMkLst>
        </pc:picChg>
        <pc:picChg chg="add mod">
          <ac:chgData name="Archdale, Tracey" userId="98f2643d-bfbf-4c93-b874-dbcaea5db483" providerId="ADAL" clId="{D7500A1D-096A-4E68-B0B9-1AB08203F095}" dt="2024-04-19T12:51:06.488" v="131" actId="1076"/>
          <ac:picMkLst>
            <pc:docMk/>
            <pc:sldMk cId="3002552953" sldId="264"/>
            <ac:picMk id="7" creationId="{6A2B6C30-4DC4-49FF-AB62-7EFE3740879B}"/>
          </ac:picMkLst>
        </pc:picChg>
        <pc:picChg chg="add mod">
          <ac:chgData name="Archdale, Tracey" userId="98f2643d-bfbf-4c93-b874-dbcaea5db483" providerId="ADAL" clId="{D7500A1D-096A-4E68-B0B9-1AB08203F095}" dt="2024-04-19T12:51:04.959" v="130" actId="1076"/>
          <ac:picMkLst>
            <pc:docMk/>
            <pc:sldMk cId="3002552953" sldId="264"/>
            <ac:picMk id="8" creationId="{4A0F80C8-5FDB-4DCC-B7A7-B79BEC254969}"/>
          </ac:picMkLst>
        </pc:picChg>
      </pc:sldChg>
      <pc:sldChg chg="modSp new mod">
        <pc:chgData name="Archdale, Tracey" userId="98f2643d-bfbf-4c93-b874-dbcaea5db483" providerId="ADAL" clId="{D7500A1D-096A-4E68-B0B9-1AB08203F095}" dt="2024-04-19T12:47:03.915" v="85" actId="27636"/>
        <pc:sldMkLst>
          <pc:docMk/>
          <pc:sldMk cId="2724699660" sldId="265"/>
        </pc:sldMkLst>
        <pc:spChg chg="mod">
          <ac:chgData name="Archdale, Tracey" userId="98f2643d-bfbf-4c93-b874-dbcaea5db483" providerId="ADAL" clId="{D7500A1D-096A-4E68-B0B9-1AB08203F095}" dt="2024-04-19T12:42:18.230" v="34" actId="20577"/>
          <ac:spMkLst>
            <pc:docMk/>
            <pc:sldMk cId="2724699660" sldId="265"/>
            <ac:spMk id="2" creationId="{4BB1E6C5-1696-4FFD-A604-09EC51AE0B3A}"/>
          </ac:spMkLst>
        </pc:spChg>
        <pc:spChg chg="mod">
          <ac:chgData name="Archdale, Tracey" userId="98f2643d-bfbf-4c93-b874-dbcaea5db483" providerId="ADAL" clId="{D7500A1D-096A-4E68-B0B9-1AB08203F095}" dt="2024-04-19T12:47:03.915" v="85" actId="27636"/>
          <ac:spMkLst>
            <pc:docMk/>
            <pc:sldMk cId="2724699660" sldId="265"/>
            <ac:spMk id="3" creationId="{8E3A0805-D1BA-4ADC-8758-E97FCADE85F6}"/>
          </ac:spMkLst>
        </pc:spChg>
      </pc:sldChg>
      <pc:sldChg chg="modSp new mod">
        <pc:chgData name="Archdale, Tracey" userId="98f2643d-bfbf-4c93-b874-dbcaea5db483" providerId="ADAL" clId="{D7500A1D-096A-4E68-B0B9-1AB08203F095}" dt="2024-04-19T12:44:04.022" v="69" actId="20577"/>
        <pc:sldMkLst>
          <pc:docMk/>
          <pc:sldMk cId="3847866432" sldId="266"/>
        </pc:sldMkLst>
        <pc:spChg chg="mod">
          <ac:chgData name="Archdale, Tracey" userId="98f2643d-bfbf-4c93-b874-dbcaea5db483" providerId="ADAL" clId="{D7500A1D-096A-4E68-B0B9-1AB08203F095}" dt="2024-04-19T12:43:57.611" v="65" actId="20577"/>
          <ac:spMkLst>
            <pc:docMk/>
            <pc:sldMk cId="3847866432" sldId="266"/>
            <ac:spMk id="2" creationId="{215F5382-0370-485B-A800-FC20E5AA680A}"/>
          </ac:spMkLst>
        </pc:spChg>
        <pc:spChg chg="mod">
          <ac:chgData name="Archdale, Tracey" userId="98f2643d-bfbf-4c93-b874-dbcaea5db483" providerId="ADAL" clId="{D7500A1D-096A-4E68-B0B9-1AB08203F095}" dt="2024-04-19T12:44:04.022" v="69" actId="20577"/>
          <ac:spMkLst>
            <pc:docMk/>
            <pc:sldMk cId="3847866432" sldId="266"/>
            <ac:spMk id="3" creationId="{3CC9C047-F9D4-4F88-9213-1DF9BAEEA1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2584F-9F3B-4923-A64E-87A5C2BB76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A709C30-D1F3-4D94-A016-7C67E59C73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5E7065-F0EA-4935-99EC-A079BEB427A8}"/>
              </a:ext>
            </a:extLst>
          </p:cNvPr>
          <p:cNvSpPr>
            <a:spLocks noGrp="1"/>
          </p:cNvSpPr>
          <p:nvPr>
            <p:ph type="dt" sz="half" idx="10"/>
          </p:nvPr>
        </p:nvSpPr>
        <p:spPr/>
        <p:txBody>
          <a:bodyPr/>
          <a:lstStyle/>
          <a:p>
            <a:fld id="{68C154F3-9FAB-4616-BF69-C26478BE06F8}" type="datetimeFigureOut">
              <a:rPr lang="en-GB" smtClean="0"/>
              <a:t>29/04/2024</a:t>
            </a:fld>
            <a:endParaRPr lang="en-GB"/>
          </a:p>
        </p:txBody>
      </p:sp>
      <p:sp>
        <p:nvSpPr>
          <p:cNvPr id="5" name="Footer Placeholder 4">
            <a:extLst>
              <a:ext uri="{FF2B5EF4-FFF2-40B4-BE49-F238E27FC236}">
                <a16:creationId xmlns:a16="http://schemas.microsoft.com/office/drawing/2014/main" id="{9F3AE664-01A8-47F7-B84A-7FA36EDCCB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0B8298-BB3C-4BFB-8DCB-048AC6CB5DB0}"/>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797511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D1E2-A12D-4DB8-BEBB-74E3A9BBC8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C71807-8025-4126-8612-8850A72A72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6CB697-E459-42B9-9FE8-91381F357BF6}"/>
              </a:ext>
            </a:extLst>
          </p:cNvPr>
          <p:cNvSpPr>
            <a:spLocks noGrp="1"/>
          </p:cNvSpPr>
          <p:nvPr>
            <p:ph type="dt" sz="half" idx="10"/>
          </p:nvPr>
        </p:nvSpPr>
        <p:spPr/>
        <p:txBody>
          <a:bodyPr/>
          <a:lstStyle/>
          <a:p>
            <a:fld id="{68C154F3-9FAB-4616-BF69-C26478BE06F8}" type="datetimeFigureOut">
              <a:rPr lang="en-GB" smtClean="0"/>
              <a:t>29/04/2024</a:t>
            </a:fld>
            <a:endParaRPr lang="en-GB"/>
          </a:p>
        </p:txBody>
      </p:sp>
      <p:sp>
        <p:nvSpPr>
          <p:cNvPr id="5" name="Footer Placeholder 4">
            <a:extLst>
              <a:ext uri="{FF2B5EF4-FFF2-40B4-BE49-F238E27FC236}">
                <a16:creationId xmlns:a16="http://schemas.microsoft.com/office/drawing/2014/main" id="{49CE3685-27B9-4118-A31A-869432FF47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9647C-24CF-4044-8118-21BC44942802}"/>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16680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13E759-8583-4E47-A364-35302EDC00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7CA043-7F7E-405B-99F1-097F952FBC7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730D42-75C7-486A-BE1B-49A0EE58970F}"/>
              </a:ext>
            </a:extLst>
          </p:cNvPr>
          <p:cNvSpPr>
            <a:spLocks noGrp="1"/>
          </p:cNvSpPr>
          <p:nvPr>
            <p:ph type="dt" sz="half" idx="10"/>
          </p:nvPr>
        </p:nvSpPr>
        <p:spPr/>
        <p:txBody>
          <a:bodyPr/>
          <a:lstStyle/>
          <a:p>
            <a:fld id="{68C154F3-9FAB-4616-BF69-C26478BE06F8}" type="datetimeFigureOut">
              <a:rPr lang="en-GB" smtClean="0"/>
              <a:t>29/04/2024</a:t>
            </a:fld>
            <a:endParaRPr lang="en-GB"/>
          </a:p>
        </p:txBody>
      </p:sp>
      <p:sp>
        <p:nvSpPr>
          <p:cNvPr id="5" name="Footer Placeholder 4">
            <a:extLst>
              <a:ext uri="{FF2B5EF4-FFF2-40B4-BE49-F238E27FC236}">
                <a16:creationId xmlns:a16="http://schemas.microsoft.com/office/drawing/2014/main" id="{4EDBCC95-A0E8-48A5-BFC6-653B35A87C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97E835-9AED-49DD-9F01-C79354993CF9}"/>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85067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BD7A8-4B1C-4C40-B436-84E3D6529E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ECBF45-B9F0-45A9-AEE1-C563AC05D7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1EE505-5B9B-4342-A563-A690B3C5D261}"/>
              </a:ext>
            </a:extLst>
          </p:cNvPr>
          <p:cNvSpPr>
            <a:spLocks noGrp="1"/>
          </p:cNvSpPr>
          <p:nvPr>
            <p:ph type="dt" sz="half" idx="10"/>
          </p:nvPr>
        </p:nvSpPr>
        <p:spPr/>
        <p:txBody>
          <a:bodyPr/>
          <a:lstStyle/>
          <a:p>
            <a:fld id="{68C154F3-9FAB-4616-BF69-C26478BE06F8}" type="datetimeFigureOut">
              <a:rPr lang="en-GB" smtClean="0"/>
              <a:t>29/04/2024</a:t>
            </a:fld>
            <a:endParaRPr lang="en-GB"/>
          </a:p>
        </p:txBody>
      </p:sp>
      <p:sp>
        <p:nvSpPr>
          <p:cNvPr id="5" name="Footer Placeholder 4">
            <a:extLst>
              <a:ext uri="{FF2B5EF4-FFF2-40B4-BE49-F238E27FC236}">
                <a16:creationId xmlns:a16="http://schemas.microsoft.com/office/drawing/2014/main" id="{5C234194-C5D6-4AF3-81BD-479C0A2B4E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BC420A-7D62-4C11-991C-65BA9B29E391}"/>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79055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5A7B-FBE3-49A1-A965-2DFEB5DD99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1312CB-C543-42E9-BEEF-EDCB4D322C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A9B0D0-B328-49E3-9219-7B51BBFD4B09}"/>
              </a:ext>
            </a:extLst>
          </p:cNvPr>
          <p:cNvSpPr>
            <a:spLocks noGrp="1"/>
          </p:cNvSpPr>
          <p:nvPr>
            <p:ph type="dt" sz="half" idx="10"/>
          </p:nvPr>
        </p:nvSpPr>
        <p:spPr/>
        <p:txBody>
          <a:bodyPr/>
          <a:lstStyle/>
          <a:p>
            <a:fld id="{68C154F3-9FAB-4616-BF69-C26478BE06F8}" type="datetimeFigureOut">
              <a:rPr lang="en-GB" smtClean="0"/>
              <a:t>29/04/2024</a:t>
            </a:fld>
            <a:endParaRPr lang="en-GB"/>
          </a:p>
        </p:txBody>
      </p:sp>
      <p:sp>
        <p:nvSpPr>
          <p:cNvPr id="5" name="Footer Placeholder 4">
            <a:extLst>
              <a:ext uri="{FF2B5EF4-FFF2-40B4-BE49-F238E27FC236}">
                <a16:creationId xmlns:a16="http://schemas.microsoft.com/office/drawing/2014/main" id="{CD27D8FB-A95E-4287-BCD3-A95F42439C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5BA339-18A2-4612-A1B2-59DA0525001C}"/>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42395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063A8-270C-4FFA-847A-EC09D21EEA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44F75F-49E7-4134-8467-5C7A9C55C9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26D528-49FB-4E05-9B88-8C04985B3EF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207B3B-CE8A-404E-B3DB-14AA486E5C2B}"/>
              </a:ext>
            </a:extLst>
          </p:cNvPr>
          <p:cNvSpPr>
            <a:spLocks noGrp="1"/>
          </p:cNvSpPr>
          <p:nvPr>
            <p:ph type="dt" sz="half" idx="10"/>
          </p:nvPr>
        </p:nvSpPr>
        <p:spPr/>
        <p:txBody>
          <a:bodyPr/>
          <a:lstStyle/>
          <a:p>
            <a:fld id="{68C154F3-9FAB-4616-BF69-C26478BE06F8}" type="datetimeFigureOut">
              <a:rPr lang="en-GB" smtClean="0"/>
              <a:t>29/04/2024</a:t>
            </a:fld>
            <a:endParaRPr lang="en-GB"/>
          </a:p>
        </p:txBody>
      </p:sp>
      <p:sp>
        <p:nvSpPr>
          <p:cNvPr id="6" name="Footer Placeholder 5">
            <a:extLst>
              <a:ext uri="{FF2B5EF4-FFF2-40B4-BE49-F238E27FC236}">
                <a16:creationId xmlns:a16="http://schemas.microsoft.com/office/drawing/2014/main" id="{A22FA036-63C3-4FD0-BC9F-B8CFE11C7F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A14500-C3C4-4C69-A235-0A375FB96F13}"/>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0357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C70E5-F108-4812-BC7E-F53AC897F83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0FE97D-6386-4486-A218-B79FA8DE3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28925D-CF4F-4BF6-B6D7-014B99BD277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690EFA-B510-454A-9B8C-F0F0DD8D42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2CE2E8-09CC-4797-BA7F-939126FB4E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9F135B-4201-405C-B1A1-AE9C964E9004}"/>
              </a:ext>
            </a:extLst>
          </p:cNvPr>
          <p:cNvSpPr>
            <a:spLocks noGrp="1"/>
          </p:cNvSpPr>
          <p:nvPr>
            <p:ph type="dt" sz="half" idx="10"/>
          </p:nvPr>
        </p:nvSpPr>
        <p:spPr/>
        <p:txBody>
          <a:bodyPr/>
          <a:lstStyle/>
          <a:p>
            <a:fld id="{68C154F3-9FAB-4616-BF69-C26478BE06F8}" type="datetimeFigureOut">
              <a:rPr lang="en-GB" smtClean="0"/>
              <a:t>29/04/2024</a:t>
            </a:fld>
            <a:endParaRPr lang="en-GB"/>
          </a:p>
        </p:txBody>
      </p:sp>
      <p:sp>
        <p:nvSpPr>
          <p:cNvPr id="8" name="Footer Placeholder 7">
            <a:extLst>
              <a:ext uri="{FF2B5EF4-FFF2-40B4-BE49-F238E27FC236}">
                <a16:creationId xmlns:a16="http://schemas.microsoft.com/office/drawing/2014/main" id="{71EE500D-50AC-4AF2-A2B4-CE00C0EE9F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28E28D-7CBF-4A5B-8EE7-95155415C080}"/>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31494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228B-74FD-4BD6-80C6-94D450320E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EA05DA-19D9-4D9F-BA7F-1AF45FD42D7D}"/>
              </a:ext>
            </a:extLst>
          </p:cNvPr>
          <p:cNvSpPr>
            <a:spLocks noGrp="1"/>
          </p:cNvSpPr>
          <p:nvPr>
            <p:ph type="dt" sz="half" idx="10"/>
          </p:nvPr>
        </p:nvSpPr>
        <p:spPr/>
        <p:txBody>
          <a:bodyPr/>
          <a:lstStyle/>
          <a:p>
            <a:fld id="{68C154F3-9FAB-4616-BF69-C26478BE06F8}" type="datetimeFigureOut">
              <a:rPr lang="en-GB" smtClean="0"/>
              <a:t>29/04/2024</a:t>
            </a:fld>
            <a:endParaRPr lang="en-GB"/>
          </a:p>
        </p:txBody>
      </p:sp>
      <p:sp>
        <p:nvSpPr>
          <p:cNvPr id="4" name="Footer Placeholder 3">
            <a:extLst>
              <a:ext uri="{FF2B5EF4-FFF2-40B4-BE49-F238E27FC236}">
                <a16:creationId xmlns:a16="http://schemas.microsoft.com/office/drawing/2014/main" id="{53C1218E-4A07-4622-BCA0-84BF236CA4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5CBD2B-CC1C-4081-9B0A-3B9605915126}"/>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2091482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706969-742A-4895-8067-9137FA5D6726}"/>
              </a:ext>
            </a:extLst>
          </p:cNvPr>
          <p:cNvSpPr>
            <a:spLocks noGrp="1"/>
          </p:cNvSpPr>
          <p:nvPr>
            <p:ph type="dt" sz="half" idx="10"/>
          </p:nvPr>
        </p:nvSpPr>
        <p:spPr/>
        <p:txBody>
          <a:bodyPr/>
          <a:lstStyle/>
          <a:p>
            <a:fld id="{68C154F3-9FAB-4616-BF69-C26478BE06F8}" type="datetimeFigureOut">
              <a:rPr lang="en-GB" smtClean="0"/>
              <a:t>29/04/2024</a:t>
            </a:fld>
            <a:endParaRPr lang="en-GB"/>
          </a:p>
        </p:txBody>
      </p:sp>
      <p:sp>
        <p:nvSpPr>
          <p:cNvPr id="3" name="Footer Placeholder 2">
            <a:extLst>
              <a:ext uri="{FF2B5EF4-FFF2-40B4-BE49-F238E27FC236}">
                <a16:creationId xmlns:a16="http://schemas.microsoft.com/office/drawing/2014/main" id="{C50E659E-B6E3-49F3-AE8D-8B6A3ABBEC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295624A-67F8-489C-92C7-CA374EB3DCD3}"/>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24964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C1DD-51E6-438C-B1B0-DEBF48591E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951E12-1259-44B3-BA44-37757C92F0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12C2FA-75CB-4045-85FE-E2481DA57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8EEE07-D10D-452B-B90E-ADDC39A8799F}"/>
              </a:ext>
            </a:extLst>
          </p:cNvPr>
          <p:cNvSpPr>
            <a:spLocks noGrp="1"/>
          </p:cNvSpPr>
          <p:nvPr>
            <p:ph type="dt" sz="half" idx="10"/>
          </p:nvPr>
        </p:nvSpPr>
        <p:spPr/>
        <p:txBody>
          <a:bodyPr/>
          <a:lstStyle/>
          <a:p>
            <a:fld id="{68C154F3-9FAB-4616-BF69-C26478BE06F8}" type="datetimeFigureOut">
              <a:rPr lang="en-GB" smtClean="0"/>
              <a:t>29/04/2024</a:t>
            </a:fld>
            <a:endParaRPr lang="en-GB"/>
          </a:p>
        </p:txBody>
      </p:sp>
      <p:sp>
        <p:nvSpPr>
          <p:cNvPr id="6" name="Footer Placeholder 5">
            <a:extLst>
              <a:ext uri="{FF2B5EF4-FFF2-40B4-BE49-F238E27FC236}">
                <a16:creationId xmlns:a16="http://schemas.microsoft.com/office/drawing/2014/main" id="{91C866E4-62F3-4CB0-8D1E-A9D75DC752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56B452-26FA-4809-9623-29BC65FF2A25}"/>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294203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9222D-2708-43AB-897B-2D1A168CB0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EB1134-5E57-41D3-8808-D969F80FC5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E97B86-5DC3-48E4-BA4B-CDEE61D42B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BA625F-B968-48B0-AF5B-C4435D043047}"/>
              </a:ext>
            </a:extLst>
          </p:cNvPr>
          <p:cNvSpPr>
            <a:spLocks noGrp="1"/>
          </p:cNvSpPr>
          <p:nvPr>
            <p:ph type="dt" sz="half" idx="10"/>
          </p:nvPr>
        </p:nvSpPr>
        <p:spPr/>
        <p:txBody>
          <a:bodyPr/>
          <a:lstStyle/>
          <a:p>
            <a:fld id="{68C154F3-9FAB-4616-BF69-C26478BE06F8}" type="datetimeFigureOut">
              <a:rPr lang="en-GB" smtClean="0"/>
              <a:t>29/04/2024</a:t>
            </a:fld>
            <a:endParaRPr lang="en-GB"/>
          </a:p>
        </p:txBody>
      </p:sp>
      <p:sp>
        <p:nvSpPr>
          <p:cNvPr id="6" name="Footer Placeholder 5">
            <a:extLst>
              <a:ext uri="{FF2B5EF4-FFF2-40B4-BE49-F238E27FC236}">
                <a16:creationId xmlns:a16="http://schemas.microsoft.com/office/drawing/2014/main" id="{B2467EA9-E335-446B-A93D-C3E650F2C4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34E1DC-7CB9-4037-BDD1-DAF09F26B606}"/>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938567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72788A-C3F6-4AF7-AD09-98CCAE1B44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C25B36-F450-437A-96B4-8BD1D4DAB9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2D1021-3E22-413B-B0E3-D9A4F6370A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154F3-9FAB-4616-BF69-C26478BE06F8}" type="datetimeFigureOut">
              <a:rPr lang="en-GB" smtClean="0"/>
              <a:t>29/04/2024</a:t>
            </a:fld>
            <a:endParaRPr lang="en-GB"/>
          </a:p>
        </p:txBody>
      </p:sp>
      <p:sp>
        <p:nvSpPr>
          <p:cNvPr id="5" name="Footer Placeholder 4">
            <a:extLst>
              <a:ext uri="{FF2B5EF4-FFF2-40B4-BE49-F238E27FC236}">
                <a16:creationId xmlns:a16="http://schemas.microsoft.com/office/drawing/2014/main" id="{D2BBF8A0-386F-418F-826D-422E528214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450ECDE-C5E1-4222-B22B-AA8C47CC9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73BD4-7C9A-4CC2-854F-FA42CBFC96E6}" type="slidenum">
              <a:rPr lang="en-GB" smtClean="0"/>
              <a:t>‹#›</a:t>
            </a:fld>
            <a:endParaRPr lang="en-GB"/>
          </a:p>
        </p:txBody>
      </p:sp>
    </p:spTree>
    <p:extLst>
      <p:ext uri="{BB962C8B-B14F-4D97-AF65-F5344CB8AC3E}">
        <p14:creationId xmlns:p14="http://schemas.microsoft.com/office/powerpoint/2010/main" val="1446662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HaJkx-sVY68"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EF1EF-850D-4679-B41C-3350008D7CBF}"/>
              </a:ext>
            </a:extLst>
          </p:cNvPr>
          <p:cNvSpPr>
            <a:spLocks noGrp="1"/>
          </p:cNvSpPr>
          <p:nvPr>
            <p:ph type="ctrTitle"/>
          </p:nvPr>
        </p:nvSpPr>
        <p:spPr/>
        <p:txBody>
          <a:bodyPr/>
          <a:lstStyle/>
          <a:p>
            <a:r>
              <a:rPr lang="en-GB" dirty="0"/>
              <a:t>This week’s career of the week is…..</a:t>
            </a:r>
          </a:p>
        </p:txBody>
      </p:sp>
      <p:sp>
        <p:nvSpPr>
          <p:cNvPr id="3" name="Subtitle 2">
            <a:extLst>
              <a:ext uri="{FF2B5EF4-FFF2-40B4-BE49-F238E27FC236}">
                <a16:creationId xmlns:a16="http://schemas.microsoft.com/office/drawing/2014/main" id="{90B7CC8E-DA36-4FB2-BAD1-39D68DD7D259}"/>
              </a:ext>
            </a:extLst>
          </p:cNvPr>
          <p:cNvSpPr>
            <a:spLocks noGrp="1"/>
          </p:cNvSpPr>
          <p:nvPr>
            <p:ph type="subTitle" idx="1"/>
          </p:nvPr>
        </p:nvSpPr>
        <p:spPr>
          <a:xfrm>
            <a:off x="1524000" y="3602038"/>
            <a:ext cx="9144000" cy="1982016"/>
          </a:xfrm>
        </p:spPr>
        <p:txBody>
          <a:bodyPr>
            <a:normAutofit/>
          </a:bodyPr>
          <a:lstStyle/>
          <a:p>
            <a:r>
              <a:rPr lang="en-US" sz="8800" dirty="0"/>
              <a:t>Meteorologist</a:t>
            </a:r>
            <a:endParaRPr lang="en-GB" sz="8800" dirty="0"/>
          </a:p>
        </p:txBody>
      </p:sp>
      <p:pic>
        <p:nvPicPr>
          <p:cNvPr id="7" name="Picture 6">
            <a:extLst>
              <a:ext uri="{FF2B5EF4-FFF2-40B4-BE49-F238E27FC236}">
                <a16:creationId xmlns:a16="http://schemas.microsoft.com/office/drawing/2014/main" id="{102DBDFF-45C6-4439-931B-5F51F75C18E5}"/>
              </a:ext>
            </a:extLst>
          </p:cNvPr>
          <p:cNvPicPr>
            <a:picLocks noChangeAspect="1"/>
          </p:cNvPicPr>
          <p:nvPr/>
        </p:nvPicPr>
        <p:blipFill>
          <a:blip r:embed="rId2"/>
          <a:stretch>
            <a:fillRect/>
          </a:stretch>
        </p:blipFill>
        <p:spPr>
          <a:xfrm>
            <a:off x="96930" y="4811712"/>
            <a:ext cx="4090981" cy="1932549"/>
          </a:xfrm>
          <a:prstGeom prst="rect">
            <a:avLst/>
          </a:prstGeom>
        </p:spPr>
      </p:pic>
      <p:pic>
        <p:nvPicPr>
          <p:cNvPr id="8" name="Picture 7">
            <a:extLst>
              <a:ext uri="{FF2B5EF4-FFF2-40B4-BE49-F238E27FC236}">
                <a16:creationId xmlns:a16="http://schemas.microsoft.com/office/drawing/2014/main" id="{12469A65-4654-42D0-B0C0-14EA288EBB5D}"/>
              </a:ext>
            </a:extLst>
          </p:cNvPr>
          <p:cNvPicPr>
            <a:picLocks noChangeAspect="1"/>
          </p:cNvPicPr>
          <p:nvPr/>
        </p:nvPicPr>
        <p:blipFill>
          <a:blip r:embed="rId3"/>
          <a:stretch>
            <a:fillRect/>
          </a:stretch>
        </p:blipFill>
        <p:spPr>
          <a:xfrm>
            <a:off x="5271247" y="4811712"/>
            <a:ext cx="2717426" cy="2027618"/>
          </a:xfrm>
          <a:prstGeom prst="rect">
            <a:avLst/>
          </a:prstGeom>
        </p:spPr>
      </p:pic>
      <p:pic>
        <p:nvPicPr>
          <p:cNvPr id="9" name="Picture 8">
            <a:extLst>
              <a:ext uri="{FF2B5EF4-FFF2-40B4-BE49-F238E27FC236}">
                <a16:creationId xmlns:a16="http://schemas.microsoft.com/office/drawing/2014/main" id="{091C164E-0312-46C2-BA90-4D8D784E88A4}"/>
              </a:ext>
            </a:extLst>
          </p:cNvPr>
          <p:cNvPicPr>
            <a:picLocks noChangeAspect="1"/>
          </p:cNvPicPr>
          <p:nvPr/>
        </p:nvPicPr>
        <p:blipFill>
          <a:blip r:embed="rId4"/>
          <a:stretch>
            <a:fillRect/>
          </a:stretch>
        </p:blipFill>
        <p:spPr>
          <a:xfrm>
            <a:off x="9362795" y="4842692"/>
            <a:ext cx="2610410" cy="1955288"/>
          </a:xfrm>
          <a:prstGeom prst="rect">
            <a:avLst/>
          </a:prstGeom>
        </p:spPr>
      </p:pic>
    </p:spTree>
    <p:extLst>
      <p:ext uri="{BB962C8B-B14F-4D97-AF65-F5344CB8AC3E}">
        <p14:creationId xmlns:p14="http://schemas.microsoft.com/office/powerpoint/2010/main" val="47120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C9C80-125D-451C-A4AD-F176AE631AC8}"/>
              </a:ext>
            </a:extLst>
          </p:cNvPr>
          <p:cNvSpPr>
            <a:spLocks noGrp="1"/>
          </p:cNvSpPr>
          <p:nvPr>
            <p:ph type="title"/>
          </p:nvPr>
        </p:nvSpPr>
        <p:spPr>
          <a:xfrm>
            <a:off x="154619" y="-105392"/>
            <a:ext cx="10515600" cy="1325563"/>
          </a:xfrm>
        </p:spPr>
        <p:txBody>
          <a:bodyPr/>
          <a:lstStyle/>
          <a:p>
            <a:r>
              <a:rPr lang="en-GB" dirty="0"/>
              <a:t>What is it??</a:t>
            </a:r>
          </a:p>
        </p:txBody>
      </p:sp>
      <p:sp>
        <p:nvSpPr>
          <p:cNvPr id="3" name="Content Placeholder 2">
            <a:extLst>
              <a:ext uri="{FF2B5EF4-FFF2-40B4-BE49-F238E27FC236}">
                <a16:creationId xmlns:a16="http://schemas.microsoft.com/office/drawing/2014/main" id="{289F927E-2F66-463B-9A6A-219D4216D692}"/>
              </a:ext>
            </a:extLst>
          </p:cNvPr>
          <p:cNvSpPr>
            <a:spLocks noGrp="1"/>
          </p:cNvSpPr>
          <p:nvPr>
            <p:ph idx="1"/>
          </p:nvPr>
        </p:nvSpPr>
        <p:spPr>
          <a:xfrm>
            <a:off x="248575" y="1021976"/>
            <a:ext cx="11105225" cy="5751686"/>
          </a:xfrm>
        </p:spPr>
        <p:txBody>
          <a:bodyPr>
            <a:normAutofit/>
          </a:bodyPr>
          <a:lstStyle/>
          <a:p>
            <a:pPr marL="0" indent="0">
              <a:buNone/>
            </a:pPr>
            <a:endParaRPr lang="en-US" dirty="0"/>
          </a:p>
          <a:p>
            <a:pPr marL="0" indent="0">
              <a:buNone/>
            </a:pPr>
            <a:r>
              <a:rPr lang="en-US" dirty="0"/>
              <a:t>Meteorologists collect and study data from the atmosphere and oceans to make weather forecasts and carry out research.</a:t>
            </a:r>
          </a:p>
          <a:p>
            <a:pPr marL="0" indent="0">
              <a:buNone/>
            </a:pPr>
            <a:endParaRPr lang="en-US" dirty="0"/>
          </a:p>
          <a:p>
            <a:pPr marL="0" indent="0">
              <a:buNone/>
            </a:pPr>
            <a:endParaRPr lang="en-GB" dirty="0"/>
          </a:p>
        </p:txBody>
      </p:sp>
      <p:pic>
        <p:nvPicPr>
          <p:cNvPr id="5" name="Picture 4">
            <a:extLst>
              <a:ext uri="{FF2B5EF4-FFF2-40B4-BE49-F238E27FC236}">
                <a16:creationId xmlns:a16="http://schemas.microsoft.com/office/drawing/2014/main" id="{E9560FDF-7C7A-43B5-82C8-B236AC68A47D}"/>
              </a:ext>
            </a:extLst>
          </p:cNvPr>
          <p:cNvPicPr>
            <a:picLocks noChangeAspect="1"/>
          </p:cNvPicPr>
          <p:nvPr/>
        </p:nvPicPr>
        <p:blipFill>
          <a:blip r:embed="rId2"/>
          <a:stretch>
            <a:fillRect/>
          </a:stretch>
        </p:blipFill>
        <p:spPr>
          <a:xfrm>
            <a:off x="4672012" y="2628899"/>
            <a:ext cx="7016229" cy="3942229"/>
          </a:xfrm>
          <a:prstGeom prst="rect">
            <a:avLst/>
          </a:prstGeom>
        </p:spPr>
      </p:pic>
    </p:spTree>
    <p:extLst>
      <p:ext uri="{BB962C8B-B14F-4D97-AF65-F5344CB8AC3E}">
        <p14:creationId xmlns:p14="http://schemas.microsoft.com/office/powerpoint/2010/main" val="175683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5382-0370-485B-A800-FC20E5AA680A}"/>
              </a:ext>
            </a:extLst>
          </p:cNvPr>
          <p:cNvSpPr>
            <a:spLocks noGrp="1"/>
          </p:cNvSpPr>
          <p:nvPr>
            <p:ph type="title"/>
          </p:nvPr>
        </p:nvSpPr>
        <p:spPr/>
        <p:txBody>
          <a:bodyPr/>
          <a:lstStyle/>
          <a:p>
            <a:r>
              <a:rPr lang="en-US" dirty="0"/>
              <a:t>Employers of Meteorologists</a:t>
            </a:r>
            <a:endParaRPr lang="en-GB" dirty="0"/>
          </a:p>
        </p:txBody>
      </p:sp>
      <p:sp>
        <p:nvSpPr>
          <p:cNvPr id="3" name="Content Placeholder 2">
            <a:extLst>
              <a:ext uri="{FF2B5EF4-FFF2-40B4-BE49-F238E27FC236}">
                <a16:creationId xmlns:a16="http://schemas.microsoft.com/office/drawing/2014/main" id="{3CC9C047-F9D4-4F88-9213-1DF9BAEEA16D}"/>
              </a:ext>
            </a:extLst>
          </p:cNvPr>
          <p:cNvSpPr>
            <a:spLocks noGrp="1"/>
          </p:cNvSpPr>
          <p:nvPr>
            <p:ph idx="1"/>
          </p:nvPr>
        </p:nvSpPr>
        <p:spPr/>
        <p:txBody>
          <a:bodyPr>
            <a:normAutofit fontScale="92500" lnSpcReduction="20000"/>
          </a:bodyPr>
          <a:lstStyle/>
          <a:p>
            <a:pPr marL="0" indent="0">
              <a:buNone/>
            </a:pPr>
            <a:r>
              <a:rPr lang="en-US" dirty="0"/>
              <a:t>The largest employer of meteorologists in the UK is the Met Office. It incorporates the Met Office Hadley Centre, a world-renowned </a:t>
            </a:r>
            <a:r>
              <a:rPr lang="en-US" dirty="0" err="1"/>
              <a:t>centre</a:t>
            </a:r>
            <a:r>
              <a:rPr lang="en-US" dirty="0"/>
              <a:t> for advanced climate modelling and monitoring.</a:t>
            </a:r>
          </a:p>
          <a:p>
            <a:pPr marL="0" indent="0">
              <a:buNone/>
            </a:pPr>
            <a:endParaRPr lang="en-US" dirty="0"/>
          </a:p>
          <a:p>
            <a:pPr marL="0" indent="0">
              <a:buNone/>
            </a:pPr>
            <a:r>
              <a:rPr lang="en-US" dirty="0"/>
              <a:t>Most employees are based at the Met Office's headquarters in Exeter, or their twin operational </a:t>
            </a:r>
            <a:r>
              <a:rPr lang="en-US" dirty="0" err="1"/>
              <a:t>centre</a:t>
            </a:r>
            <a:r>
              <a:rPr lang="en-US" dirty="0"/>
              <a:t> in Aberdeen, but there are many smaller offices and remote </a:t>
            </a:r>
            <a:r>
              <a:rPr lang="en-US" dirty="0" err="1"/>
              <a:t>centres</a:t>
            </a:r>
            <a:r>
              <a:rPr lang="en-US" dirty="0"/>
              <a:t> across the country - as well as overseas locations including Africa, the South Atlantic and the Antarctic.</a:t>
            </a:r>
          </a:p>
          <a:p>
            <a:pPr marL="0" indent="0">
              <a:buNone/>
            </a:pPr>
            <a:endParaRPr lang="en-US" dirty="0"/>
          </a:p>
          <a:p>
            <a:pPr marL="0" indent="0">
              <a:buNone/>
            </a:pPr>
            <a:r>
              <a:rPr lang="en-US" dirty="0"/>
              <a:t>A subsidiary of the Met Office is the Mobile Met Unit (MMU), whose staff are attached to Royal Air Force (RAF) units and may be employed throughout the world on both military exercises and operations.</a:t>
            </a:r>
            <a:endParaRPr lang="en-GB" dirty="0"/>
          </a:p>
        </p:txBody>
      </p:sp>
    </p:spTree>
    <p:extLst>
      <p:ext uri="{BB962C8B-B14F-4D97-AF65-F5344CB8AC3E}">
        <p14:creationId xmlns:p14="http://schemas.microsoft.com/office/powerpoint/2010/main" val="384786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07BDE-4FA0-4089-8A5D-6917188EA620}"/>
              </a:ext>
            </a:extLst>
          </p:cNvPr>
          <p:cNvSpPr>
            <a:spLocks noGrp="1"/>
          </p:cNvSpPr>
          <p:nvPr>
            <p:ph type="title"/>
          </p:nvPr>
        </p:nvSpPr>
        <p:spPr>
          <a:xfrm>
            <a:off x="89647" y="132042"/>
            <a:ext cx="10515600" cy="1325563"/>
          </a:xfrm>
        </p:spPr>
        <p:txBody>
          <a:bodyPr/>
          <a:lstStyle/>
          <a:p>
            <a:r>
              <a:rPr lang="en-GB" dirty="0"/>
              <a:t>Where else could I work?</a:t>
            </a:r>
          </a:p>
        </p:txBody>
      </p:sp>
      <p:sp>
        <p:nvSpPr>
          <p:cNvPr id="3" name="Content Placeholder 2">
            <a:extLst>
              <a:ext uri="{FF2B5EF4-FFF2-40B4-BE49-F238E27FC236}">
                <a16:creationId xmlns:a16="http://schemas.microsoft.com/office/drawing/2014/main" id="{54982423-5BA6-42BA-AC40-FAD0BD1040D2}"/>
              </a:ext>
            </a:extLst>
          </p:cNvPr>
          <p:cNvSpPr>
            <a:spLocks noGrp="1"/>
          </p:cNvSpPr>
          <p:nvPr>
            <p:ph idx="1"/>
          </p:nvPr>
        </p:nvSpPr>
        <p:spPr>
          <a:xfrm>
            <a:off x="89647" y="1362634"/>
            <a:ext cx="12102353" cy="5495365"/>
          </a:xfrm>
        </p:spPr>
        <p:txBody>
          <a:bodyPr>
            <a:normAutofit fontScale="77500" lnSpcReduction="20000"/>
          </a:bodyPr>
          <a:lstStyle/>
          <a:p>
            <a:pPr marL="0" indent="0">
              <a:buNone/>
            </a:pPr>
            <a:r>
              <a:rPr lang="en-US" dirty="0"/>
              <a:t>You'll typically </a:t>
            </a:r>
            <a:r>
              <a:rPr lang="en-US" dirty="0" err="1"/>
              <a:t>specialise</a:t>
            </a:r>
            <a:r>
              <a:rPr lang="en-US" dirty="0"/>
              <a:t> in either weather forecasting or research. In forecasting, you can provide weather predictions for a variety of </a:t>
            </a:r>
            <a:r>
              <a:rPr lang="en-US" dirty="0" err="1"/>
              <a:t>organisations</a:t>
            </a:r>
            <a:r>
              <a:rPr lang="en-US" dirty="0"/>
              <a:t> including:</a:t>
            </a:r>
          </a:p>
          <a:p>
            <a:pPr marL="0" indent="0">
              <a:buNone/>
            </a:pPr>
            <a:r>
              <a:rPr lang="en-US" dirty="0"/>
              <a:t>the aviation industry</a:t>
            </a:r>
          </a:p>
          <a:p>
            <a:pPr marL="0" indent="0">
              <a:buNone/>
            </a:pPr>
            <a:r>
              <a:rPr lang="en-US" dirty="0"/>
              <a:t>farmers</a:t>
            </a:r>
          </a:p>
          <a:p>
            <a:pPr marL="0" indent="0">
              <a:buNone/>
            </a:pPr>
            <a:r>
              <a:rPr lang="en-US" dirty="0"/>
              <a:t>government services, e.g. for advice on climate change policy</a:t>
            </a:r>
          </a:p>
          <a:p>
            <a:pPr marL="0" indent="0">
              <a:buNone/>
            </a:pPr>
            <a:r>
              <a:rPr lang="en-US" dirty="0"/>
              <a:t>health services</a:t>
            </a:r>
          </a:p>
          <a:p>
            <a:pPr marL="0" indent="0">
              <a:buNone/>
            </a:pPr>
            <a:r>
              <a:rPr lang="en-US" dirty="0"/>
              <a:t>industry and retail businesses</a:t>
            </a:r>
          </a:p>
          <a:p>
            <a:pPr marL="0" indent="0">
              <a:buNone/>
            </a:pPr>
            <a:r>
              <a:rPr lang="en-US" dirty="0"/>
              <a:t>insurance companies</a:t>
            </a:r>
          </a:p>
          <a:p>
            <a:pPr marL="0" indent="0">
              <a:buNone/>
            </a:pPr>
            <a:r>
              <a:rPr lang="en-US" dirty="0"/>
              <a:t>public services</a:t>
            </a:r>
          </a:p>
          <a:p>
            <a:pPr marL="0" indent="0">
              <a:buNone/>
            </a:pPr>
            <a:r>
              <a:rPr lang="en-US" dirty="0"/>
              <a:t>sailing </a:t>
            </a:r>
            <a:r>
              <a:rPr lang="en-US" dirty="0" err="1"/>
              <a:t>organisations</a:t>
            </a:r>
            <a:r>
              <a:rPr lang="en-US" dirty="0"/>
              <a:t> and offshore companies</a:t>
            </a:r>
          </a:p>
          <a:p>
            <a:pPr marL="0" indent="0">
              <a:buNone/>
            </a:pPr>
            <a:r>
              <a:rPr lang="en-US" dirty="0"/>
              <a:t>the armed forces</a:t>
            </a:r>
          </a:p>
          <a:p>
            <a:pPr marL="0" indent="0">
              <a:buNone/>
            </a:pPr>
            <a:r>
              <a:rPr lang="en-US" dirty="0"/>
              <a:t>the media</a:t>
            </a:r>
          </a:p>
          <a:p>
            <a:pPr marL="0" indent="0">
              <a:buNone/>
            </a:pPr>
            <a:r>
              <a:rPr lang="en-US" dirty="0"/>
              <a:t>the shipping and sea fishing industries.</a:t>
            </a:r>
          </a:p>
          <a:p>
            <a:pPr marL="0" indent="0">
              <a:buNone/>
            </a:pPr>
            <a:r>
              <a:rPr lang="en-US" dirty="0"/>
              <a:t>Within research through a university, you could study the impact of weather on the environment and conduct research into weather patterns, climate change and models of weather prediction.</a:t>
            </a:r>
            <a:endParaRPr lang="en-GB" dirty="0"/>
          </a:p>
        </p:txBody>
      </p:sp>
    </p:spTree>
    <p:extLst>
      <p:ext uri="{BB962C8B-B14F-4D97-AF65-F5344CB8AC3E}">
        <p14:creationId xmlns:p14="http://schemas.microsoft.com/office/powerpoint/2010/main" val="313957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371A-DA36-4D12-86C0-8CA32916681F}"/>
              </a:ext>
            </a:extLst>
          </p:cNvPr>
          <p:cNvSpPr>
            <a:spLocks noGrp="1"/>
          </p:cNvSpPr>
          <p:nvPr>
            <p:ph type="title"/>
          </p:nvPr>
        </p:nvSpPr>
        <p:spPr/>
        <p:txBody>
          <a:bodyPr/>
          <a:lstStyle/>
          <a:p>
            <a:r>
              <a:rPr lang="en-GB" dirty="0"/>
              <a:t>How Much Could I Earn?</a:t>
            </a:r>
          </a:p>
        </p:txBody>
      </p:sp>
      <p:sp>
        <p:nvSpPr>
          <p:cNvPr id="3" name="Content Placeholder 2">
            <a:extLst>
              <a:ext uri="{FF2B5EF4-FFF2-40B4-BE49-F238E27FC236}">
                <a16:creationId xmlns:a16="http://schemas.microsoft.com/office/drawing/2014/main" id="{F7DA2A09-BAF9-4F58-8883-1E64335C4781}"/>
              </a:ext>
            </a:extLst>
          </p:cNvPr>
          <p:cNvSpPr>
            <a:spLocks noGrp="1"/>
          </p:cNvSpPr>
          <p:nvPr>
            <p:ph idx="1"/>
          </p:nvPr>
        </p:nvSpPr>
        <p:spPr>
          <a:xfrm>
            <a:off x="838200" y="2590799"/>
            <a:ext cx="10515600" cy="3586163"/>
          </a:xfrm>
        </p:spPr>
        <p:txBody>
          <a:bodyPr/>
          <a:lstStyle/>
          <a:p>
            <a:pPr marL="0" indent="0">
              <a:buNone/>
            </a:pPr>
            <a:r>
              <a:rPr lang="en-US" dirty="0"/>
              <a:t>Salaries start at £26,954. </a:t>
            </a:r>
          </a:p>
          <a:p>
            <a:pPr marL="0" indent="0">
              <a:buNone/>
            </a:pPr>
            <a:r>
              <a:rPr lang="en-US" dirty="0"/>
              <a:t>Experienced and senior meteorologists can expect to earn salaries between £36,000 and £42,000.</a:t>
            </a:r>
          </a:p>
          <a:p>
            <a:pPr marL="0" indent="0">
              <a:buNone/>
            </a:pPr>
            <a:r>
              <a:rPr lang="en-US" dirty="0"/>
              <a:t>Expert meteorologists and those in managerial positions earn from £38,000 to over £60,000.</a:t>
            </a:r>
            <a:endParaRPr lang="en-GB" dirty="0"/>
          </a:p>
        </p:txBody>
      </p:sp>
      <p:pic>
        <p:nvPicPr>
          <p:cNvPr id="4" name="Picture 3">
            <a:extLst>
              <a:ext uri="{FF2B5EF4-FFF2-40B4-BE49-F238E27FC236}">
                <a16:creationId xmlns:a16="http://schemas.microsoft.com/office/drawing/2014/main" id="{778DC99E-19CF-4EA6-8F96-24A1D693E95D}"/>
              </a:ext>
            </a:extLst>
          </p:cNvPr>
          <p:cNvPicPr>
            <a:picLocks noChangeAspect="1"/>
          </p:cNvPicPr>
          <p:nvPr/>
        </p:nvPicPr>
        <p:blipFill>
          <a:blip r:embed="rId2"/>
          <a:stretch>
            <a:fillRect/>
          </a:stretch>
        </p:blipFill>
        <p:spPr>
          <a:xfrm>
            <a:off x="8068395" y="156368"/>
            <a:ext cx="3767249" cy="2506933"/>
          </a:xfrm>
          <a:prstGeom prst="rect">
            <a:avLst/>
          </a:prstGeom>
        </p:spPr>
      </p:pic>
    </p:spTree>
    <p:extLst>
      <p:ext uri="{BB962C8B-B14F-4D97-AF65-F5344CB8AC3E}">
        <p14:creationId xmlns:p14="http://schemas.microsoft.com/office/powerpoint/2010/main" val="3370954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C1BD-5ED7-4D0F-81BB-9DB323897FCC}"/>
              </a:ext>
            </a:extLst>
          </p:cNvPr>
          <p:cNvSpPr>
            <a:spLocks noGrp="1"/>
          </p:cNvSpPr>
          <p:nvPr>
            <p:ph type="title"/>
          </p:nvPr>
        </p:nvSpPr>
        <p:spPr/>
        <p:txBody>
          <a:bodyPr/>
          <a:lstStyle/>
          <a:p>
            <a:r>
              <a:rPr lang="en-GB" dirty="0"/>
              <a:t>What qualifications would I need?</a:t>
            </a:r>
          </a:p>
        </p:txBody>
      </p:sp>
      <p:sp>
        <p:nvSpPr>
          <p:cNvPr id="3" name="Content Placeholder 2">
            <a:extLst>
              <a:ext uri="{FF2B5EF4-FFF2-40B4-BE49-F238E27FC236}">
                <a16:creationId xmlns:a16="http://schemas.microsoft.com/office/drawing/2014/main" id="{75C51BA7-9857-405E-9479-A27614FB0BC7}"/>
              </a:ext>
            </a:extLst>
          </p:cNvPr>
          <p:cNvSpPr>
            <a:spLocks noGrp="1"/>
          </p:cNvSpPr>
          <p:nvPr>
            <p:ph idx="1"/>
          </p:nvPr>
        </p:nvSpPr>
        <p:spPr>
          <a:xfrm>
            <a:off x="89647" y="1331650"/>
            <a:ext cx="12102353" cy="5624962"/>
          </a:xfrm>
        </p:spPr>
        <p:txBody>
          <a:bodyPr>
            <a:normAutofit fontScale="92500" lnSpcReduction="20000"/>
          </a:bodyPr>
          <a:lstStyle/>
          <a:p>
            <a:pPr marL="0" indent="0">
              <a:buNone/>
            </a:pPr>
            <a:r>
              <a:rPr lang="en-US" dirty="0"/>
              <a:t>To become a meteorologist you must have a degree. Most commonly this will be meteorology, </a:t>
            </a:r>
            <a:r>
              <a:rPr lang="en-US" dirty="0" err="1"/>
              <a:t>maths</a:t>
            </a:r>
            <a:r>
              <a:rPr lang="en-US" dirty="0"/>
              <a:t> or physics, but some graduates begin their careers with other accepted subjects, such as:</a:t>
            </a:r>
          </a:p>
          <a:p>
            <a:pPr marL="0" indent="0">
              <a:buNone/>
            </a:pPr>
            <a:r>
              <a:rPr lang="en-US" dirty="0"/>
              <a:t>computing/computer science</a:t>
            </a:r>
          </a:p>
          <a:p>
            <a:pPr marL="0" indent="0">
              <a:buNone/>
            </a:pPr>
            <a:r>
              <a:rPr lang="en-US" dirty="0"/>
              <a:t>data science</a:t>
            </a:r>
          </a:p>
          <a:p>
            <a:pPr marL="0" indent="0">
              <a:buNone/>
            </a:pPr>
            <a:r>
              <a:rPr lang="en-US" dirty="0"/>
              <a:t>electronics</a:t>
            </a:r>
          </a:p>
          <a:p>
            <a:pPr marL="0" indent="0">
              <a:buNone/>
            </a:pPr>
            <a:r>
              <a:rPr lang="en-US" dirty="0"/>
              <a:t>environmental sciences</a:t>
            </a:r>
          </a:p>
          <a:p>
            <a:pPr marL="0" indent="0">
              <a:buNone/>
            </a:pPr>
            <a:r>
              <a:rPr lang="en-US" dirty="0"/>
              <a:t>ocean science</a:t>
            </a:r>
          </a:p>
          <a:p>
            <a:pPr marL="0" indent="0">
              <a:buNone/>
            </a:pPr>
            <a:r>
              <a:rPr lang="en-US" dirty="0"/>
              <a:t>physical geography</a:t>
            </a:r>
          </a:p>
          <a:p>
            <a:pPr marL="0" indent="0">
              <a:buNone/>
            </a:pPr>
            <a:r>
              <a:rPr lang="en-US" dirty="0"/>
              <a:t>physical sciences</a:t>
            </a:r>
          </a:p>
          <a:p>
            <a:pPr marL="0" indent="0">
              <a:buNone/>
            </a:pPr>
            <a:r>
              <a:rPr lang="en-US" dirty="0"/>
              <a:t>software engineering.</a:t>
            </a:r>
          </a:p>
          <a:p>
            <a:pPr marL="0" indent="0">
              <a:buNone/>
            </a:pPr>
            <a:r>
              <a:rPr lang="en-US" dirty="0"/>
              <a:t>You'll usually need:</a:t>
            </a:r>
          </a:p>
          <a:p>
            <a:pPr marL="0" indent="0">
              <a:buNone/>
            </a:pPr>
            <a:r>
              <a:rPr lang="en-US" dirty="0"/>
              <a:t>4 or 5 GCSEs at grades 9 to 4 including English, </a:t>
            </a:r>
            <a:r>
              <a:rPr lang="en-US" dirty="0" err="1"/>
              <a:t>maths</a:t>
            </a:r>
            <a:r>
              <a:rPr lang="en-US" dirty="0"/>
              <a:t> and science</a:t>
            </a:r>
          </a:p>
          <a:p>
            <a:pPr marL="0" indent="0">
              <a:buNone/>
            </a:pPr>
            <a:r>
              <a:rPr lang="en-US" dirty="0"/>
              <a:t>2 or 3 A levels, or equivalent, including a science, for a degree.</a:t>
            </a:r>
          </a:p>
          <a:p>
            <a:pPr marL="0" indent="0">
              <a:buNone/>
            </a:pPr>
            <a:endParaRPr lang="en-GB" dirty="0"/>
          </a:p>
        </p:txBody>
      </p:sp>
    </p:spTree>
    <p:extLst>
      <p:ext uri="{BB962C8B-B14F-4D97-AF65-F5344CB8AC3E}">
        <p14:creationId xmlns:p14="http://schemas.microsoft.com/office/powerpoint/2010/main" val="426247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1E6C5-1696-4FFD-A604-09EC51AE0B3A}"/>
              </a:ext>
            </a:extLst>
          </p:cNvPr>
          <p:cNvSpPr>
            <a:spLocks noGrp="1"/>
          </p:cNvSpPr>
          <p:nvPr>
            <p:ph type="title"/>
          </p:nvPr>
        </p:nvSpPr>
        <p:spPr/>
        <p:txBody>
          <a:bodyPr/>
          <a:lstStyle/>
          <a:p>
            <a:r>
              <a:rPr lang="en-US" dirty="0"/>
              <a:t>What Skills Would You Need?</a:t>
            </a:r>
            <a:endParaRPr lang="en-GB" dirty="0"/>
          </a:p>
        </p:txBody>
      </p:sp>
      <p:sp>
        <p:nvSpPr>
          <p:cNvPr id="3" name="Content Placeholder 2">
            <a:extLst>
              <a:ext uri="{FF2B5EF4-FFF2-40B4-BE49-F238E27FC236}">
                <a16:creationId xmlns:a16="http://schemas.microsoft.com/office/drawing/2014/main" id="{8E3A0805-D1BA-4ADC-8758-E97FCADE85F6}"/>
              </a:ext>
            </a:extLst>
          </p:cNvPr>
          <p:cNvSpPr>
            <a:spLocks noGrp="1"/>
          </p:cNvSpPr>
          <p:nvPr>
            <p:ph idx="1"/>
          </p:nvPr>
        </p:nvSpPr>
        <p:spPr/>
        <p:txBody>
          <a:bodyPr>
            <a:normAutofit lnSpcReduction="10000"/>
          </a:bodyPr>
          <a:lstStyle/>
          <a:p>
            <a:pPr marL="0" indent="0">
              <a:buNone/>
            </a:pPr>
            <a:r>
              <a:rPr lang="en-US" dirty="0"/>
              <a:t>You'll need to show:</a:t>
            </a:r>
          </a:p>
          <a:p>
            <a:pPr marL="0" indent="0">
              <a:buNone/>
            </a:pPr>
            <a:r>
              <a:rPr lang="en-US" dirty="0"/>
              <a:t>mathematical and computing ability</a:t>
            </a:r>
          </a:p>
          <a:p>
            <a:pPr marL="0" indent="0">
              <a:buNone/>
            </a:pPr>
            <a:r>
              <a:rPr lang="en-US" dirty="0"/>
              <a:t>good problem-solving skills</a:t>
            </a:r>
          </a:p>
          <a:p>
            <a:pPr marL="0" indent="0">
              <a:buNone/>
            </a:pPr>
            <a:r>
              <a:rPr lang="en-US" dirty="0"/>
              <a:t>attention to detail and accuracy</a:t>
            </a:r>
          </a:p>
          <a:p>
            <a:pPr marL="0" indent="0">
              <a:buNone/>
            </a:pPr>
            <a:r>
              <a:rPr lang="en-US" dirty="0"/>
              <a:t>ability to write scientific reports</a:t>
            </a:r>
          </a:p>
          <a:p>
            <a:pPr marL="0" indent="0">
              <a:buNone/>
            </a:pPr>
            <a:r>
              <a:rPr lang="en-US" dirty="0"/>
              <a:t>a team-orientated approach to work</a:t>
            </a:r>
          </a:p>
          <a:p>
            <a:pPr marL="0" indent="0">
              <a:buNone/>
            </a:pPr>
            <a:r>
              <a:rPr lang="en-US" dirty="0"/>
              <a:t>the ability to interact with a range of people </a:t>
            </a:r>
          </a:p>
          <a:p>
            <a:pPr marL="0" indent="0">
              <a:buNone/>
            </a:pPr>
            <a:r>
              <a:rPr lang="en-US" dirty="0"/>
              <a:t>enthusiasm and a genuine interest in meteorology and the environment.</a:t>
            </a:r>
            <a:endParaRPr lang="en-GB" dirty="0"/>
          </a:p>
        </p:txBody>
      </p:sp>
    </p:spTree>
    <p:extLst>
      <p:ext uri="{BB962C8B-B14F-4D97-AF65-F5344CB8AC3E}">
        <p14:creationId xmlns:p14="http://schemas.microsoft.com/office/powerpoint/2010/main" val="2724699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547F4-FAD3-47DE-9F74-49B16D99C318}"/>
              </a:ext>
            </a:extLst>
          </p:cNvPr>
          <p:cNvSpPr>
            <a:spLocks noGrp="1"/>
          </p:cNvSpPr>
          <p:nvPr>
            <p:ph type="title"/>
          </p:nvPr>
        </p:nvSpPr>
        <p:spPr/>
        <p:txBody>
          <a:bodyPr/>
          <a:lstStyle/>
          <a:p>
            <a:r>
              <a:rPr lang="en-GB" dirty="0"/>
              <a:t>So what do meteorologists do?</a:t>
            </a:r>
          </a:p>
        </p:txBody>
      </p:sp>
      <p:sp>
        <p:nvSpPr>
          <p:cNvPr id="3" name="Content Placeholder 2">
            <a:extLst>
              <a:ext uri="{FF2B5EF4-FFF2-40B4-BE49-F238E27FC236}">
                <a16:creationId xmlns:a16="http://schemas.microsoft.com/office/drawing/2014/main" id="{34D275BD-01BE-410F-A027-2EDD995B709E}"/>
              </a:ext>
            </a:extLst>
          </p:cNvPr>
          <p:cNvSpPr>
            <a:spLocks noGrp="1"/>
          </p:cNvSpPr>
          <p:nvPr>
            <p:ph idx="1"/>
          </p:nvPr>
        </p:nvSpPr>
        <p:spPr>
          <a:xfrm>
            <a:off x="838200" y="1825625"/>
            <a:ext cx="10515600" cy="1939551"/>
          </a:xfrm>
        </p:spPr>
        <p:txBody>
          <a:bodyPr/>
          <a:lstStyle/>
          <a:p>
            <a:pPr marL="0" indent="0">
              <a:buNone/>
            </a:pPr>
            <a:endParaRPr lang="en-GB" dirty="0"/>
          </a:p>
          <a:p>
            <a:pPr marL="0" indent="0">
              <a:buNone/>
            </a:pPr>
            <a:r>
              <a:rPr lang="en-GB" dirty="0">
                <a:hlinkClick r:id="rId2"/>
              </a:rPr>
              <a:t>https://www.youtube.com/watch?v=HaJkx-sVY68</a:t>
            </a:r>
            <a:r>
              <a:rPr lang="en-GB" dirty="0"/>
              <a:t> </a:t>
            </a:r>
          </a:p>
          <a:p>
            <a:pPr marL="0" indent="0">
              <a:buNone/>
            </a:pPr>
            <a:r>
              <a:rPr lang="en-GB" dirty="0"/>
              <a:t> </a:t>
            </a:r>
          </a:p>
        </p:txBody>
      </p:sp>
      <p:pic>
        <p:nvPicPr>
          <p:cNvPr id="7" name="Picture 6">
            <a:extLst>
              <a:ext uri="{FF2B5EF4-FFF2-40B4-BE49-F238E27FC236}">
                <a16:creationId xmlns:a16="http://schemas.microsoft.com/office/drawing/2014/main" id="{6A2B6C30-4DC4-49FF-AB62-7EFE3740879B}"/>
              </a:ext>
            </a:extLst>
          </p:cNvPr>
          <p:cNvPicPr>
            <a:picLocks noChangeAspect="1"/>
          </p:cNvPicPr>
          <p:nvPr/>
        </p:nvPicPr>
        <p:blipFill>
          <a:blip r:embed="rId3"/>
          <a:stretch>
            <a:fillRect/>
          </a:stretch>
        </p:blipFill>
        <p:spPr>
          <a:xfrm>
            <a:off x="426944" y="3186947"/>
            <a:ext cx="4830538" cy="2705101"/>
          </a:xfrm>
          <a:prstGeom prst="rect">
            <a:avLst/>
          </a:prstGeom>
        </p:spPr>
      </p:pic>
      <p:pic>
        <p:nvPicPr>
          <p:cNvPr id="8" name="Picture 7">
            <a:extLst>
              <a:ext uri="{FF2B5EF4-FFF2-40B4-BE49-F238E27FC236}">
                <a16:creationId xmlns:a16="http://schemas.microsoft.com/office/drawing/2014/main" id="{4A0F80C8-5FDB-4DCC-B7A7-B79BEC254969}"/>
              </a:ext>
            </a:extLst>
          </p:cNvPr>
          <p:cNvPicPr>
            <a:picLocks noChangeAspect="1"/>
          </p:cNvPicPr>
          <p:nvPr/>
        </p:nvPicPr>
        <p:blipFill>
          <a:blip r:embed="rId4"/>
          <a:stretch>
            <a:fillRect/>
          </a:stretch>
        </p:blipFill>
        <p:spPr>
          <a:xfrm>
            <a:off x="6523262" y="3186948"/>
            <a:ext cx="4830538" cy="2705101"/>
          </a:xfrm>
          <a:prstGeom prst="rect">
            <a:avLst/>
          </a:prstGeom>
        </p:spPr>
      </p:pic>
    </p:spTree>
    <p:extLst>
      <p:ext uri="{BB962C8B-B14F-4D97-AF65-F5344CB8AC3E}">
        <p14:creationId xmlns:p14="http://schemas.microsoft.com/office/powerpoint/2010/main" val="3002552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F739575735D7499EF060E3ABB3460E" ma:contentTypeVersion="18" ma:contentTypeDescription="Create a new document." ma:contentTypeScope="" ma:versionID="7b520a9101c52db245790178fa144865">
  <xsd:schema xmlns:xsd="http://www.w3.org/2001/XMLSchema" xmlns:xs="http://www.w3.org/2001/XMLSchema" xmlns:p="http://schemas.microsoft.com/office/2006/metadata/properties" xmlns:ns2="850e07c4-6d11-4d6c-b0ce-da35b0f27db5" xmlns:ns3="47908df9-5a43-4ab6-9d9e-8d486b01f7e3" xmlns:ns4="cbff51b9-cd20-40e1-be64-c94101b38e9c" targetNamespace="http://schemas.microsoft.com/office/2006/metadata/properties" ma:root="true" ma:fieldsID="73faa44e247add342a83b555eac5c877" ns2:_="" ns3:_="" ns4:_="">
    <xsd:import namespace="850e07c4-6d11-4d6c-b0ce-da35b0f27db5"/>
    <xsd:import namespace="47908df9-5a43-4ab6-9d9e-8d486b01f7e3"/>
    <xsd:import namespace="cbff51b9-cd20-40e1-be64-c94101b38e9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07c4-6d11-4d6c-b0ce-da35b0f27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7e2435-1da6-4173-9f11-7cf1c7d15a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908df9-5a43-4ab6-9d9e-8d486b01f7e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ff51b9-cd20-40e1-be64-c94101b38e9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874584c6-6020-4213-9069-34dff405a353}" ma:internalName="TaxCatchAll" ma:showField="CatchAllData" ma:web="cbff51b9-cd20-40e1-be64-c94101b38e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bff51b9-cd20-40e1-be64-c94101b38e9c" xsi:nil="true"/>
    <lcf76f155ced4ddcb4097134ff3c332f xmlns="850e07c4-6d11-4d6c-b0ce-da35b0f27db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589F3C3-6E13-4591-9DE5-8F14D3966044}"/>
</file>

<file path=customXml/itemProps2.xml><?xml version="1.0" encoding="utf-8"?>
<ds:datastoreItem xmlns:ds="http://schemas.openxmlformats.org/officeDocument/2006/customXml" ds:itemID="{F7C3E1E5-D9FB-45CE-AB15-2225773763FB}">
  <ds:schemaRefs>
    <ds:schemaRef ds:uri="http://schemas.microsoft.com/sharepoint/v3/contenttype/forms"/>
  </ds:schemaRefs>
</ds:datastoreItem>
</file>

<file path=customXml/itemProps3.xml><?xml version="1.0" encoding="utf-8"?>
<ds:datastoreItem xmlns:ds="http://schemas.openxmlformats.org/officeDocument/2006/customXml" ds:itemID="{11864D25-7695-4AEB-B740-1FA8B01C9903}">
  <ds:schemaRefs>
    <ds:schemaRef ds:uri="http://schemas.microsoft.com/office/2006/documentManagement/types"/>
    <ds:schemaRef ds:uri="http://www.w3.org/XML/1998/namespace"/>
    <ds:schemaRef ds:uri="http://schemas.microsoft.com/office/2006/metadata/properties"/>
    <ds:schemaRef ds:uri="http://purl.org/dc/terms/"/>
    <ds:schemaRef ds:uri="4a51e8f4-3571-4c41-95ce-fedd0e57175b"/>
    <ds:schemaRef ds:uri="http://schemas.openxmlformats.org/package/2006/metadata/core-properties"/>
    <ds:schemaRef ds:uri="http://purl.org/dc/elements/1.1/"/>
    <ds:schemaRef ds:uri="http://purl.org/dc/dcmitype/"/>
    <ds:schemaRef ds:uri="http://schemas.microsoft.com/office/infopath/2007/PartnerControls"/>
    <ds:schemaRef ds:uri="5c405795-7ce0-4f14-838a-f2e80ccf1c0c"/>
  </ds:schemaRefs>
</ds:datastoreItem>
</file>

<file path=docProps/app.xml><?xml version="1.0" encoding="utf-8"?>
<Properties xmlns="http://schemas.openxmlformats.org/officeDocument/2006/extended-properties" xmlns:vt="http://schemas.openxmlformats.org/officeDocument/2006/docPropsVTypes">
  <TotalTime>184</TotalTime>
  <Words>472</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This week’s career of the week is…..</vt:lpstr>
      <vt:lpstr>What is it??</vt:lpstr>
      <vt:lpstr>Employers of Meteorologists</vt:lpstr>
      <vt:lpstr>Where else could I work?</vt:lpstr>
      <vt:lpstr>How Much Could I Earn?</vt:lpstr>
      <vt:lpstr>What qualifications would I need?</vt:lpstr>
      <vt:lpstr>What Skills Would You Need?</vt:lpstr>
      <vt:lpstr>So what do meteorologists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week’s career of the week is…..</dc:title>
  <dc:creator>Archdale, Tracey</dc:creator>
  <cp:lastModifiedBy>Archdale, Tracey</cp:lastModifiedBy>
  <cp:revision>10</cp:revision>
  <dcterms:created xsi:type="dcterms:W3CDTF">2022-09-13T22:56:24Z</dcterms:created>
  <dcterms:modified xsi:type="dcterms:W3CDTF">2024-04-29T13:13:12Z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0x01010065CB604AB3CE1541B5610E041F681369</vt:lpwstr>
  </property>
</Properties>
</file>